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  <p:sldMasterId id="2147483698" r:id="rId2"/>
  </p:sldMasterIdLst>
  <p:notesMasterIdLst>
    <p:notesMasterId r:id="rId46"/>
  </p:notesMasterIdLst>
  <p:handoutMasterIdLst>
    <p:handoutMasterId r:id="rId47"/>
  </p:handoutMasterIdLst>
  <p:sldIdLst>
    <p:sldId id="282" r:id="rId3"/>
    <p:sldId id="291" r:id="rId4"/>
    <p:sldId id="263" r:id="rId5"/>
    <p:sldId id="284" r:id="rId6"/>
    <p:sldId id="290" r:id="rId7"/>
    <p:sldId id="292" r:id="rId8"/>
    <p:sldId id="286" r:id="rId9"/>
    <p:sldId id="288" r:id="rId10"/>
    <p:sldId id="287" r:id="rId11"/>
    <p:sldId id="285" r:id="rId12"/>
    <p:sldId id="293" r:id="rId13"/>
    <p:sldId id="294" r:id="rId14"/>
    <p:sldId id="295" r:id="rId15"/>
    <p:sldId id="296" r:id="rId16"/>
    <p:sldId id="297" r:id="rId17"/>
    <p:sldId id="425" r:id="rId18"/>
    <p:sldId id="298" r:id="rId19"/>
    <p:sldId id="299" r:id="rId20"/>
    <p:sldId id="427" r:id="rId21"/>
    <p:sldId id="426" r:id="rId22"/>
    <p:sldId id="428" r:id="rId23"/>
    <p:sldId id="431" r:id="rId24"/>
    <p:sldId id="444" r:id="rId25"/>
    <p:sldId id="443" r:id="rId26"/>
    <p:sldId id="430" r:id="rId27"/>
    <p:sldId id="429" r:id="rId28"/>
    <p:sldId id="432" r:id="rId29"/>
    <p:sldId id="433" r:id="rId30"/>
    <p:sldId id="434" r:id="rId31"/>
    <p:sldId id="283" r:id="rId32"/>
    <p:sldId id="424" r:id="rId33"/>
    <p:sldId id="435" r:id="rId34"/>
    <p:sldId id="436" r:id="rId35"/>
    <p:sldId id="437" r:id="rId36"/>
    <p:sldId id="438" r:id="rId37"/>
    <p:sldId id="439" r:id="rId38"/>
    <p:sldId id="440" r:id="rId39"/>
    <p:sldId id="441" r:id="rId40"/>
    <p:sldId id="442" r:id="rId41"/>
    <p:sldId id="445" r:id="rId42"/>
    <p:sldId id="446" r:id="rId43"/>
    <p:sldId id="447" r:id="rId44"/>
    <p:sldId id="448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CC"/>
    <a:srgbClr val="009900"/>
    <a:srgbClr val="993300"/>
    <a:srgbClr val="F67B00"/>
    <a:srgbClr val="FF9900"/>
    <a:srgbClr val="CC9900"/>
    <a:srgbClr val="006600"/>
    <a:srgbClr val="3366FF"/>
    <a:srgbClr val="E5FFE5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37" autoAdjust="0"/>
    <p:restoredTop sz="96405"/>
  </p:normalViewPr>
  <p:slideViewPr>
    <p:cSldViewPr snapToGrid="0">
      <p:cViewPr varScale="1">
        <p:scale>
          <a:sx n="110" d="100"/>
          <a:sy n="110" d="100"/>
        </p:scale>
        <p:origin x="30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iano Giaco'" userId="6b2eb9aa-94a6-4539-9da1-ea44bf35f33a" providerId="ADAL" clId="{D64521AC-B8C4-B540-B9E8-3CDFD568856D}"/>
    <pc:docChg chg="custSel addSld modSld">
      <pc:chgData name="Luciano Giaco'" userId="6b2eb9aa-94a6-4539-9da1-ea44bf35f33a" providerId="ADAL" clId="{D64521AC-B8C4-B540-B9E8-3CDFD568856D}" dt="2021-06-14T08:40:17.743" v="831" actId="115"/>
      <pc:docMkLst>
        <pc:docMk/>
      </pc:docMkLst>
      <pc:sldChg chg="modSp add mod modAnim">
        <pc:chgData name="Luciano Giaco'" userId="6b2eb9aa-94a6-4539-9da1-ea44bf35f33a" providerId="ADAL" clId="{D64521AC-B8C4-B540-B9E8-3CDFD568856D}" dt="2021-06-14T08:40:17.743" v="831" actId="115"/>
        <pc:sldMkLst>
          <pc:docMk/>
          <pc:sldMk cId="1200024489" sldId="279"/>
        </pc:sldMkLst>
        <pc:spChg chg="mod">
          <ac:chgData name="Luciano Giaco'" userId="6b2eb9aa-94a6-4539-9da1-ea44bf35f33a" providerId="ADAL" clId="{D64521AC-B8C4-B540-B9E8-3CDFD568856D}" dt="2021-06-14T08:18:13.062" v="2" actId="113"/>
          <ac:spMkLst>
            <pc:docMk/>
            <pc:sldMk cId="1200024489" sldId="279"/>
            <ac:spMk id="2" creationId="{102A49C3-75CB-44F5-AA67-0D5741B05EF1}"/>
          </ac:spMkLst>
        </pc:spChg>
        <pc:spChg chg="mod">
          <ac:chgData name="Luciano Giaco'" userId="6b2eb9aa-94a6-4539-9da1-ea44bf35f33a" providerId="ADAL" clId="{D64521AC-B8C4-B540-B9E8-3CDFD568856D}" dt="2021-06-14T08:40:17.743" v="831" actId="115"/>
          <ac:spMkLst>
            <pc:docMk/>
            <pc:sldMk cId="1200024489" sldId="279"/>
            <ac:spMk id="3" creationId="{E2B6294C-04DD-46BD-B2FF-31AF9013908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7A3769-973A-471F-AE95-803ACD9DB45A}" type="datetime1">
              <a:rPr lang="it-IT" smtClean="0"/>
              <a:t>30/06/2022</a:t>
            </a:fld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B562AB-E890-432E-8086-3C35B5B6BC74}" type="datetime1">
              <a:rPr lang="it-IT" smtClean="0"/>
              <a:t>30/06/2022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"/>
              <a:t>Fare clic per modificare gli stili del testo dello schema</a:t>
            </a:r>
            <a:endParaRPr lang="en-US"/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8B562AB-E890-432E-8086-3C35B5B6BC74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A705E3-E620-489D-9973-6221209A4B3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826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8B562AB-E890-432E-8086-3C35B5B6BC74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A705E3-E620-489D-9973-6221209A4B3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657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8B562AB-E890-432E-8086-3C35B5B6BC74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A705E3-E620-489D-9973-6221209A4B3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616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6B2AB89-642D-461B-88E3-BE7E49276E6D}" type="datetime1">
              <a:rPr lang="it-IT" smtClean="0"/>
              <a:t>30/06/2022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41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B6DF1C0-0F0C-4064-ABD6-C9C1782C86AE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82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A8228F9-9C50-4094-9999-09A1682E91E0}" type="datetime1">
              <a:rPr lang="it-IT" smtClean="0"/>
              <a:t>30/06/2022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27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PERTINA Vide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 hasCustomPrompt="1"/>
          </p:nvPr>
        </p:nvSpPr>
        <p:spPr>
          <a:xfrm>
            <a:off x="2605477" y="530228"/>
            <a:ext cx="8800816" cy="749009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lnSpc>
                <a:spcPts val="3467"/>
              </a:lnSpc>
              <a:defRPr sz="3467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605477" y="1473829"/>
            <a:ext cx="8800816" cy="1164387"/>
          </a:xfrm>
        </p:spPr>
        <p:txBody>
          <a:bodyPr lIns="108000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rgbClr val="FFFFFF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2712297" y="5275583"/>
            <a:ext cx="2844800" cy="365125"/>
          </a:xfrm>
        </p:spPr>
        <p:txBody>
          <a:bodyPr/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68248778-4A3C-244A-BA57-90D407A1D7B4}" type="datetime3">
              <a:rPr lang="it-IT" smtClean="0"/>
              <a:pPr>
                <a:defRPr/>
              </a:pPr>
              <a:t>giu. ’22</a:t>
            </a:fld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16DF9CE-2F52-0E41-8DF1-1BDAB52FC126}"/>
              </a:ext>
            </a:extLst>
          </p:cNvPr>
          <p:cNvSpPr txBox="1"/>
          <p:nvPr userDrawn="1"/>
        </p:nvSpPr>
        <p:spPr>
          <a:xfrm>
            <a:off x="10876316" y="5867948"/>
            <a:ext cx="0" cy="0"/>
          </a:xfrm>
          <a:prstGeom prst="rect">
            <a:avLst/>
          </a:prstGeom>
        </p:spPr>
        <p:txBody>
          <a:bodyPr wrap="none" rtlCol="0" anchor="t">
            <a:normAutofit fontScale="25000" lnSpcReduction="20000"/>
          </a:bodyPr>
          <a:lstStyle/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33702937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PERTINA Stamp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 hasCustomPrompt="1"/>
          </p:nvPr>
        </p:nvSpPr>
        <p:spPr>
          <a:xfrm>
            <a:off x="2605477" y="530228"/>
            <a:ext cx="8800816" cy="749009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lnSpc>
                <a:spcPts val="3467"/>
              </a:lnSpc>
              <a:defRPr sz="3467" b="1">
                <a:solidFill>
                  <a:srgbClr val="004C97"/>
                </a:solidFill>
              </a:defRPr>
            </a:lvl1pPr>
          </a:lstStyle>
          <a:p>
            <a:r>
              <a:rPr lang="it-IT" dirty="0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605477" y="1473829"/>
            <a:ext cx="8800816" cy="1164387"/>
          </a:xfrm>
        </p:spPr>
        <p:txBody>
          <a:bodyPr lIns="108000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rgbClr val="004C97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2780031" y="5275583"/>
            <a:ext cx="2844800" cy="365125"/>
          </a:xfrm>
        </p:spPr>
        <p:txBody>
          <a:bodyPr/>
          <a:lstStyle>
            <a:lvl1pPr>
              <a:defRPr sz="1600">
                <a:solidFill>
                  <a:srgbClr val="004C97"/>
                </a:solidFill>
              </a:defRPr>
            </a:lvl1pPr>
          </a:lstStyle>
          <a:p>
            <a:pPr>
              <a:defRPr/>
            </a:pPr>
            <a:fld id="{68248778-4A3C-244A-BA57-90D407A1D7B4}" type="datetime3">
              <a:rPr lang="it-IT" smtClean="0"/>
              <a:pPr>
                <a:defRPr/>
              </a:pPr>
              <a:t>giu. ’22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2388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SORIA PER VIDEO CON PIE DI PAGINA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5" y="3169923"/>
            <a:ext cx="10363200" cy="78295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467" b="1" cap="all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5" y="4169624"/>
            <a:ext cx="10363200" cy="150018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667">
                <a:solidFill>
                  <a:schemeClr val="bg1"/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DB0822-4289-7D4C-81D5-F811301AF3B7}" type="datetime3">
              <a:rPr lang="it-IT"/>
              <a:pPr>
                <a:defRPr/>
              </a:pPr>
              <a:t>giu. ’22</a:t>
            </a:fld>
            <a:endParaRPr lang="it-IT" dirty="0"/>
          </a:p>
        </p:txBody>
      </p:sp>
      <p:sp>
        <p:nvSpPr>
          <p:cNvPr id="6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980A61-590E-EE4A-931F-96D40C39BB00}" type="slidenum">
              <a:rPr lang="it-IT"/>
              <a:pPr>
                <a:defRPr/>
              </a:pPr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4239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A PER VIDE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2"/>
          <p:cNvSpPr>
            <a:spLocks noGrp="1"/>
          </p:cNvSpPr>
          <p:nvPr>
            <p:ph type="body" idx="1"/>
          </p:nvPr>
        </p:nvSpPr>
        <p:spPr>
          <a:xfrm>
            <a:off x="963085" y="4169624"/>
            <a:ext cx="10363200" cy="150018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667">
                <a:solidFill>
                  <a:schemeClr val="bg1"/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8" name="Titolo 1"/>
          <p:cNvSpPr>
            <a:spLocks noGrp="1"/>
          </p:cNvSpPr>
          <p:nvPr>
            <p:ph type="title"/>
          </p:nvPr>
        </p:nvSpPr>
        <p:spPr>
          <a:xfrm>
            <a:off x="963085" y="3169923"/>
            <a:ext cx="10363200" cy="78295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467" b="1" cap="all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stile</a:t>
            </a:r>
          </a:p>
        </p:txBody>
      </p:sp>
    </p:spTree>
    <p:extLst>
      <p:ext uri="{BB962C8B-B14F-4D97-AF65-F5344CB8AC3E}">
        <p14:creationId xmlns:p14="http://schemas.microsoft.com/office/powerpoint/2010/main" val="847360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SORIA PER STAMPA CON PIE DI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5" y="3169923"/>
            <a:ext cx="10363200" cy="78295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467" b="1" cap="all">
                <a:solidFill>
                  <a:srgbClr val="004C97"/>
                </a:solidFill>
              </a:defRPr>
            </a:lvl1pPr>
          </a:lstStyle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5" y="4169624"/>
            <a:ext cx="10363200" cy="150018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667">
                <a:solidFill>
                  <a:srgbClr val="004C97"/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65DA30-CDE5-1047-842F-0B254737D3A3}" type="datetime3">
              <a:rPr lang="it-IT"/>
              <a:pPr>
                <a:defRPr/>
              </a:pPr>
              <a:t>giu. ’22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3AB520-2FE3-1D4B-84AC-1EB8DF707D71}" type="slidenum">
              <a:rPr lang="it-IT"/>
              <a:pPr>
                <a:defRPr/>
              </a:pPr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88490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A PER STAMP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963085" y="3169923"/>
            <a:ext cx="10363200" cy="78295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467" b="1" cap="all">
                <a:solidFill>
                  <a:srgbClr val="004C97"/>
                </a:solidFill>
              </a:defRPr>
            </a:lvl1pPr>
          </a:lstStyle>
          <a:p>
            <a:r>
              <a:rPr lang="it-IT" dirty="0"/>
              <a:t>Fare clic per modificare stile</a:t>
            </a:r>
          </a:p>
        </p:txBody>
      </p:sp>
      <p:sp>
        <p:nvSpPr>
          <p:cNvPr id="7" name="Segnaposto testo 2"/>
          <p:cNvSpPr>
            <a:spLocks noGrp="1"/>
          </p:cNvSpPr>
          <p:nvPr>
            <p:ph type="body" idx="1"/>
          </p:nvPr>
        </p:nvSpPr>
        <p:spPr>
          <a:xfrm>
            <a:off x="963085" y="4169624"/>
            <a:ext cx="10363200" cy="150018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667">
                <a:solidFill>
                  <a:srgbClr val="004C97"/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0881058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14" name="Segnaposto contenuto 13"/>
          <p:cNvSpPr>
            <a:spLocks noGrp="1"/>
          </p:cNvSpPr>
          <p:nvPr>
            <p:ph sz="quarter" idx="14"/>
          </p:nvPr>
        </p:nvSpPr>
        <p:spPr>
          <a:xfrm>
            <a:off x="1009652" y="1584328"/>
            <a:ext cx="10572749" cy="4227513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A0FBF7-7898-7444-B798-4C663A51F7D4}" type="datetime3">
              <a:rPr lang="it-IT"/>
              <a:pPr>
                <a:defRPr/>
              </a:pPr>
              <a:t>giu. ’22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C0B69E-3866-6B43-ABD8-7B2FD5CF9F5A}" type="slidenum">
              <a:rPr lang="it-IT"/>
              <a:pPr>
                <a:defRPr/>
              </a:pPr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14146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CONTENUTI (DUE COLONN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 lang="it-IT" dirty="0"/>
          </a:p>
        </p:txBody>
      </p:sp>
      <p:sp>
        <p:nvSpPr>
          <p:cNvPr id="27" name="Segnaposto contenuto 26"/>
          <p:cNvSpPr>
            <a:spLocks noGrp="1"/>
          </p:cNvSpPr>
          <p:nvPr>
            <p:ph sz="quarter" idx="17"/>
          </p:nvPr>
        </p:nvSpPr>
        <p:spPr>
          <a:xfrm>
            <a:off x="1009650" y="1585280"/>
            <a:ext cx="4986867" cy="4246563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29" name="Segnaposto contenuto 28"/>
          <p:cNvSpPr>
            <a:spLocks noGrp="1"/>
          </p:cNvSpPr>
          <p:nvPr>
            <p:ph sz="quarter" idx="18"/>
          </p:nvPr>
        </p:nvSpPr>
        <p:spPr>
          <a:xfrm>
            <a:off x="6593417" y="1585280"/>
            <a:ext cx="4967816" cy="424656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3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CB318-08FC-A043-8FB6-C5D9AAD174B8}" type="datetime3">
              <a:rPr lang="it-IT"/>
              <a:pPr>
                <a:defRPr/>
              </a:pPr>
              <a:t>giu. ’22</a:t>
            </a:fld>
            <a:endParaRPr lang="it-IT" dirty="0"/>
          </a:p>
        </p:txBody>
      </p:sp>
      <p:sp>
        <p:nvSpPr>
          <p:cNvPr id="7" name="Segnaposto numero diapositiva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8853B6-D14F-D244-A1E0-6C19566315C7}" type="slidenum">
              <a:rPr lang="it-IT"/>
              <a:pPr>
                <a:defRPr/>
              </a:pPr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2834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5E0D28E-6F2F-4715-A424-3B01AC64AD4B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02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953424F-4FD0-4DEA-A244-2F5A83926123}" type="datetime1">
              <a:rPr lang="it-IT" smtClean="0"/>
              <a:t>30/06/2022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11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D487A35-6EB2-4106-87BE-5998F37E93E7}" type="datetime1">
              <a:rPr lang="it-IT" smtClean="0"/>
              <a:t>30/06/2022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6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D0A2449-0E6F-4EC8-9AF5-127FFF9E4F17}" type="datetime1">
              <a:rPr lang="it-IT" smtClean="0"/>
              <a:t>30/06/2022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74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ECC08F-3232-4266-A826-505EFF618F02}" type="datetime1">
              <a:rPr lang="it-IT" smtClean="0"/>
              <a:t>30/06/2022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014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A8228F9-9C50-4094-9999-09A1682E91E0}" type="datetime1">
              <a:rPr lang="it-IT" smtClean="0"/>
              <a:t>30/06/2022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28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4F848B3-DD0C-4C86-9703-1DC7B521FCF8}" type="datetime1">
              <a:rPr lang="it-IT" smtClean="0"/>
              <a:t>30/06/2022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9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11CFEF3-F103-4E31-9572-24F0BC84FDFF}" type="datetime1">
              <a:rPr lang="it-IT" smtClean="0"/>
              <a:t>30/06/2022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6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A8228F9-9C50-4094-9999-09A1682E91E0}" type="datetime1">
              <a:rPr lang="it-IT" smtClean="0"/>
              <a:t>30/06/2022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353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1028705" y="1574800"/>
            <a:ext cx="10553700" cy="43275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534400" y="6224591"/>
            <a:ext cx="1837267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33">
                <a:solidFill>
                  <a:srgbClr val="004C97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F0EC4B9-E3D1-634E-B44D-FC41AAE3A727}" type="datetime3">
              <a:rPr lang="it-IT" smtClean="0"/>
              <a:pPr>
                <a:defRPr/>
              </a:pPr>
              <a:t>giu. ’22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714573" y="6224591"/>
            <a:ext cx="867833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33">
                <a:solidFill>
                  <a:srgbClr val="004C97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BAAAF6B-E68B-574C-AE0F-6502831421A7}" type="slidenum">
              <a:rPr lang="it-IT" smtClean="0"/>
              <a:pPr>
                <a:defRPr/>
              </a:pPr>
              <a:t>‹N›</a:t>
            </a:fld>
            <a:endParaRPr lang="it-IT"/>
          </a:p>
        </p:txBody>
      </p:sp>
      <p:sp>
        <p:nvSpPr>
          <p:cNvPr id="1030" name="Segnaposto titolo 7"/>
          <p:cNvSpPr>
            <a:spLocks noGrp="1"/>
          </p:cNvSpPr>
          <p:nvPr>
            <p:ph type="title"/>
          </p:nvPr>
        </p:nvSpPr>
        <p:spPr bwMode="auto">
          <a:xfrm>
            <a:off x="1009652" y="420691"/>
            <a:ext cx="10572749" cy="9604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dirty="0"/>
              <a:t>Fare clic per modificare stile</a:t>
            </a:r>
          </a:p>
        </p:txBody>
      </p:sp>
    </p:spTree>
    <p:extLst>
      <p:ext uri="{BB962C8B-B14F-4D97-AF65-F5344CB8AC3E}">
        <p14:creationId xmlns:p14="http://schemas.microsoft.com/office/powerpoint/2010/main" val="4031837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</p:sldLayoutIdLst>
  <p:hf hdr="0"/>
  <p:txStyles>
    <p:titleStyle>
      <a:lvl1pPr algn="l" defTabSz="609585" rtl="0" eaLnBrk="0" fontAlgn="base" hangingPunct="0">
        <a:lnSpc>
          <a:spcPts val="3333"/>
        </a:lnSpc>
        <a:spcBef>
          <a:spcPct val="0"/>
        </a:spcBef>
        <a:spcAft>
          <a:spcPct val="0"/>
        </a:spcAft>
        <a:defRPr sz="3467" kern="1200">
          <a:solidFill>
            <a:srgbClr val="004C97"/>
          </a:solidFill>
          <a:latin typeface="+mj-lt"/>
          <a:ea typeface="ＭＳ Ｐゴシック" charset="0"/>
          <a:cs typeface="ＭＳ Ｐゴシック" charset="0"/>
        </a:defRPr>
      </a:lvl1pPr>
      <a:lvl2pPr algn="l" defTabSz="609585" rtl="0" eaLnBrk="0" fontAlgn="base" hangingPunct="0">
        <a:lnSpc>
          <a:spcPts val="3333"/>
        </a:lnSpc>
        <a:spcBef>
          <a:spcPct val="0"/>
        </a:spcBef>
        <a:spcAft>
          <a:spcPct val="0"/>
        </a:spcAft>
        <a:defRPr sz="3467">
          <a:solidFill>
            <a:srgbClr val="001E62"/>
          </a:solidFill>
          <a:latin typeface="Calibri" charset="0"/>
          <a:ea typeface="ＭＳ Ｐゴシック" charset="0"/>
          <a:cs typeface="ＭＳ Ｐゴシック" charset="0"/>
        </a:defRPr>
      </a:lvl2pPr>
      <a:lvl3pPr algn="l" defTabSz="609585" rtl="0" eaLnBrk="0" fontAlgn="base" hangingPunct="0">
        <a:lnSpc>
          <a:spcPts val="3333"/>
        </a:lnSpc>
        <a:spcBef>
          <a:spcPct val="0"/>
        </a:spcBef>
        <a:spcAft>
          <a:spcPct val="0"/>
        </a:spcAft>
        <a:defRPr sz="3467">
          <a:solidFill>
            <a:srgbClr val="001E62"/>
          </a:solidFill>
          <a:latin typeface="Calibri" charset="0"/>
          <a:ea typeface="ＭＳ Ｐゴシック" charset="0"/>
          <a:cs typeface="ＭＳ Ｐゴシック" charset="0"/>
        </a:defRPr>
      </a:lvl3pPr>
      <a:lvl4pPr algn="l" defTabSz="609585" rtl="0" eaLnBrk="0" fontAlgn="base" hangingPunct="0">
        <a:lnSpc>
          <a:spcPts val="3333"/>
        </a:lnSpc>
        <a:spcBef>
          <a:spcPct val="0"/>
        </a:spcBef>
        <a:spcAft>
          <a:spcPct val="0"/>
        </a:spcAft>
        <a:defRPr sz="3467">
          <a:solidFill>
            <a:srgbClr val="001E62"/>
          </a:solidFill>
          <a:latin typeface="Calibri" charset="0"/>
          <a:ea typeface="ＭＳ Ｐゴシック" charset="0"/>
          <a:cs typeface="ＭＳ Ｐゴシック" charset="0"/>
        </a:defRPr>
      </a:lvl4pPr>
      <a:lvl5pPr algn="l" defTabSz="609585" rtl="0" eaLnBrk="0" fontAlgn="base" hangingPunct="0">
        <a:lnSpc>
          <a:spcPts val="3333"/>
        </a:lnSpc>
        <a:spcBef>
          <a:spcPct val="0"/>
        </a:spcBef>
        <a:spcAft>
          <a:spcPct val="0"/>
        </a:spcAft>
        <a:defRPr sz="3467">
          <a:solidFill>
            <a:srgbClr val="001E62"/>
          </a:solidFill>
          <a:latin typeface="Calibri" charset="0"/>
          <a:ea typeface="ＭＳ Ｐゴシック" charset="0"/>
          <a:cs typeface="ＭＳ Ｐゴシック" charset="0"/>
        </a:defRPr>
      </a:lvl5pPr>
      <a:lvl6pPr marL="609585" algn="l" defTabSz="609585" rtl="0" fontAlgn="base">
        <a:lnSpc>
          <a:spcPts val="3333"/>
        </a:lnSpc>
        <a:spcBef>
          <a:spcPct val="0"/>
        </a:spcBef>
        <a:spcAft>
          <a:spcPct val="0"/>
        </a:spcAft>
        <a:defRPr sz="3200">
          <a:solidFill>
            <a:srgbClr val="001E62"/>
          </a:solidFill>
          <a:latin typeface="Calibri" charset="0"/>
          <a:ea typeface="ＭＳ Ｐゴシック" charset="0"/>
          <a:cs typeface="ＭＳ Ｐゴシック" charset="0"/>
        </a:defRPr>
      </a:lvl6pPr>
      <a:lvl7pPr marL="1219170" algn="l" defTabSz="609585" rtl="0" fontAlgn="base">
        <a:lnSpc>
          <a:spcPts val="3333"/>
        </a:lnSpc>
        <a:spcBef>
          <a:spcPct val="0"/>
        </a:spcBef>
        <a:spcAft>
          <a:spcPct val="0"/>
        </a:spcAft>
        <a:defRPr sz="3200">
          <a:solidFill>
            <a:srgbClr val="001E62"/>
          </a:solidFill>
          <a:latin typeface="Calibri" charset="0"/>
          <a:ea typeface="ＭＳ Ｐゴシック" charset="0"/>
          <a:cs typeface="ＭＳ Ｐゴシック" charset="0"/>
        </a:defRPr>
      </a:lvl7pPr>
      <a:lvl8pPr marL="1828754" algn="l" defTabSz="609585" rtl="0" fontAlgn="base">
        <a:lnSpc>
          <a:spcPts val="3333"/>
        </a:lnSpc>
        <a:spcBef>
          <a:spcPct val="0"/>
        </a:spcBef>
        <a:spcAft>
          <a:spcPct val="0"/>
        </a:spcAft>
        <a:defRPr sz="3200">
          <a:solidFill>
            <a:srgbClr val="001E62"/>
          </a:solidFill>
          <a:latin typeface="Calibri" charset="0"/>
          <a:ea typeface="ＭＳ Ｐゴシック" charset="0"/>
          <a:cs typeface="ＭＳ Ｐゴシック" charset="0"/>
        </a:defRPr>
      </a:lvl8pPr>
      <a:lvl9pPr marL="2438339" algn="l" defTabSz="609585" rtl="0" fontAlgn="base">
        <a:lnSpc>
          <a:spcPts val="3333"/>
        </a:lnSpc>
        <a:spcBef>
          <a:spcPct val="0"/>
        </a:spcBef>
        <a:spcAft>
          <a:spcPct val="0"/>
        </a:spcAft>
        <a:defRPr sz="3200">
          <a:solidFill>
            <a:srgbClr val="001E62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457189" indent="-457189" algn="l" defTabSz="609585" rtl="0" eaLnBrk="0" fontAlgn="base" hangingPunct="0">
        <a:spcBef>
          <a:spcPts val="0"/>
        </a:spcBef>
        <a:spcAft>
          <a:spcPct val="0"/>
        </a:spcAft>
        <a:buFont typeface="Arial" charset="0"/>
        <a:buChar char="•"/>
        <a:defRPr sz="2400" kern="1200">
          <a:solidFill>
            <a:srgbClr val="404040"/>
          </a:solidFill>
          <a:latin typeface="+mn-lt"/>
          <a:ea typeface="ＭＳ Ｐゴシック" charset="0"/>
          <a:cs typeface="ＭＳ Ｐゴシック" charset="0"/>
        </a:defRPr>
      </a:lvl1pPr>
      <a:lvl2pPr marL="990575" indent="-380990" algn="l" defTabSz="609585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rgbClr val="404040"/>
          </a:solidFill>
          <a:latin typeface="+mn-lt"/>
          <a:ea typeface="ＭＳ Ｐゴシック" charset="0"/>
          <a:cs typeface="+mn-cs"/>
        </a:defRPr>
      </a:lvl2pPr>
      <a:lvl3pPr marL="1523962" indent="-304792" algn="l" defTabSz="609585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133" kern="1200">
          <a:solidFill>
            <a:srgbClr val="404040"/>
          </a:solidFill>
          <a:latin typeface="+mn-lt"/>
          <a:ea typeface="ＭＳ Ｐゴシック" charset="0"/>
          <a:cs typeface="+mn-cs"/>
        </a:defRPr>
      </a:lvl3pPr>
      <a:lvl4pPr marL="2133547" indent="-304792" algn="l" defTabSz="609585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867" kern="1200">
          <a:solidFill>
            <a:srgbClr val="404040"/>
          </a:solidFill>
          <a:latin typeface="+mn-lt"/>
          <a:ea typeface="ＭＳ Ｐゴシック" charset="0"/>
          <a:cs typeface="+mn-cs"/>
        </a:defRPr>
      </a:lvl4pPr>
      <a:lvl5pPr marL="2743131" indent="-304792" algn="l" defTabSz="609585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rgbClr val="404040"/>
          </a:solidFill>
          <a:latin typeface="+mn-lt"/>
          <a:ea typeface="ＭＳ Ｐゴシック" charset="0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danielefieni/Desktop/TUTTO%20PORCA%20PUTTANA/Gemelli/FONDAZIONE/MADE%20IRCCS/PPT/PPT%2016_9/SfondoPPT_16_9_colore.jpg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r:link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884888" y="526705"/>
            <a:ext cx="10422224" cy="1510240"/>
          </a:xfrm>
        </p:spPr>
        <p:txBody>
          <a:bodyPr>
            <a:normAutofit/>
          </a:bodyPr>
          <a:lstStyle/>
          <a:p>
            <a:pPr algn="ctr"/>
            <a:r>
              <a:rPr lang="it" sz="40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Backsplicing analysis in medulloblastoma</a:t>
            </a:r>
            <a:endParaRPr lang="it-IT" sz="400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60151" y="1281825"/>
            <a:ext cx="8800816" cy="823175"/>
          </a:xfrm>
        </p:spPr>
        <p:txBody>
          <a:bodyPr/>
          <a:lstStyle/>
          <a:p>
            <a:pPr algn="ctr"/>
            <a:r>
              <a:rPr lang="it-IT" dirty="0">
                <a:solidFill>
                  <a:srgbClr val="002060"/>
                </a:solidFill>
                <a:latin typeface="Calibri" charset="0"/>
              </a:rPr>
              <a:t>Fernando Palluzzi, PhD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EFDADB6A-31C6-44F3-BED7-ABB4DF3EB39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109" y="4918125"/>
            <a:ext cx="4260776" cy="88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444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length</a:t>
            </a:r>
            <a:r>
              <a:rPr lang="it-IT" dirty="0">
                <a:solidFill>
                  <a:srgbClr val="002060"/>
                </a:solidFill>
              </a:rPr>
              <a:t> - </a:t>
            </a:r>
            <a:r>
              <a:rPr lang="it-IT" dirty="0" err="1">
                <a:solidFill>
                  <a:srgbClr val="002060"/>
                </a:solidFill>
              </a:rPr>
              <a:t>results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B6294C-04DD-46BD-B2FF-31AF90139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97"/>
            <a:ext cx="10515600" cy="4507285"/>
          </a:xfrm>
        </p:spPr>
        <p:txBody>
          <a:bodyPr>
            <a:normAutofit/>
          </a:bodyPr>
          <a:lstStyle/>
          <a:p>
            <a:r>
              <a:rPr lang="it-IT" sz="3200" dirty="0">
                <a:solidFill>
                  <a:srgbClr val="002060"/>
                </a:solidFill>
              </a:rPr>
              <a:t>6761 BS-</a:t>
            </a:r>
            <a:r>
              <a:rPr lang="it-IT" sz="3200" dirty="0" err="1">
                <a:solidFill>
                  <a:srgbClr val="002060"/>
                </a:solidFill>
              </a:rPr>
              <a:t>flanking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introns</a:t>
            </a:r>
            <a:r>
              <a:rPr lang="it-IT" sz="3200" dirty="0">
                <a:solidFill>
                  <a:srgbClr val="002060"/>
                </a:solidFill>
              </a:rPr>
              <a:t> in 3444 </a:t>
            </a:r>
            <a:r>
              <a:rPr lang="it-IT" sz="3200" dirty="0" err="1">
                <a:solidFill>
                  <a:srgbClr val="002060"/>
                </a:solidFill>
              </a:rPr>
              <a:t>backsplicing</a:t>
            </a:r>
            <a:r>
              <a:rPr lang="it-IT" sz="3200" dirty="0">
                <a:solidFill>
                  <a:srgbClr val="002060"/>
                </a:solidFill>
              </a:rPr>
              <a:t> events.</a:t>
            </a:r>
          </a:p>
          <a:p>
            <a:r>
              <a:rPr lang="it-IT" sz="3200" dirty="0">
                <a:solidFill>
                  <a:srgbClr val="002060"/>
                </a:solidFill>
              </a:rPr>
              <a:t>HFB and HAB </a:t>
            </a:r>
            <a:r>
              <a:rPr lang="it-IT" sz="3200" dirty="0" err="1">
                <a:solidFill>
                  <a:srgbClr val="002060"/>
                </a:solidFill>
              </a:rPr>
              <a:t>subjects</a:t>
            </a:r>
            <a:r>
              <a:rPr lang="it-IT" sz="3200" dirty="0">
                <a:solidFill>
                  <a:srgbClr val="002060"/>
                </a:solidFill>
              </a:rPr>
              <a:t> show no </a:t>
            </a:r>
            <a:r>
              <a:rPr lang="it-IT" sz="3200" dirty="0" err="1">
                <a:solidFill>
                  <a:srgbClr val="002060"/>
                </a:solidFill>
              </a:rPr>
              <a:t>differences</a:t>
            </a:r>
            <a:r>
              <a:rPr lang="it-IT" sz="3200" dirty="0">
                <a:solidFill>
                  <a:srgbClr val="002060"/>
                </a:solidFill>
              </a:rPr>
              <a:t> in </a:t>
            </a:r>
            <a:r>
              <a:rPr lang="it-IT" sz="3200" dirty="0" err="1">
                <a:solidFill>
                  <a:srgbClr val="002060"/>
                </a:solidFill>
              </a:rPr>
              <a:t>intron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length</a:t>
            </a:r>
            <a:r>
              <a:rPr lang="it-IT" sz="3200" dirty="0">
                <a:solidFill>
                  <a:srgbClr val="002060"/>
                </a:solidFill>
              </a:rPr>
              <a:t>.</a:t>
            </a:r>
          </a:p>
          <a:p>
            <a:r>
              <a:rPr lang="it-IT" sz="3200" dirty="0" err="1">
                <a:solidFill>
                  <a:srgbClr val="002060"/>
                </a:solidFill>
              </a:rPr>
              <a:t>Backsplicing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involves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longer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introns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compared</a:t>
            </a:r>
            <a:r>
              <a:rPr lang="it-IT" sz="3200" dirty="0">
                <a:solidFill>
                  <a:srgbClr val="002060"/>
                </a:solidFill>
              </a:rPr>
              <a:t> to the </a:t>
            </a:r>
            <a:r>
              <a:rPr lang="it-IT" sz="3200" dirty="0" err="1">
                <a:solidFill>
                  <a:srgbClr val="002060"/>
                </a:solidFill>
              </a:rPr>
              <a:t>genome</a:t>
            </a:r>
            <a:r>
              <a:rPr lang="it-IT" sz="3200" dirty="0">
                <a:solidFill>
                  <a:srgbClr val="002060"/>
                </a:solidFill>
              </a:rPr>
              <a:t>-wide </a:t>
            </a:r>
            <a:r>
              <a:rPr lang="it-IT" sz="3200" dirty="0" err="1">
                <a:solidFill>
                  <a:srgbClr val="002060"/>
                </a:solidFill>
              </a:rPr>
              <a:t>intron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distribution</a:t>
            </a:r>
            <a:r>
              <a:rPr lang="it-IT" sz="3200" dirty="0">
                <a:solidFill>
                  <a:srgbClr val="002060"/>
                </a:solidFill>
              </a:rPr>
              <a:t>.</a:t>
            </a:r>
          </a:p>
          <a:p>
            <a:r>
              <a:rPr lang="it-IT" sz="3200" dirty="0" err="1">
                <a:solidFill>
                  <a:srgbClr val="002060"/>
                </a:solidFill>
              </a:rPr>
              <a:t>Backsplicing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intron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length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threshold</a:t>
            </a:r>
            <a:r>
              <a:rPr lang="it-IT" sz="3200" dirty="0">
                <a:solidFill>
                  <a:srgbClr val="002060"/>
                </a:solidFill>
              </a:rPr>
              <a:t>: ≥ 3.2 </a:t>
            </a:r>
            <a:r>
              <a:rPr lang="it-IT" sz="3200" dirty="0" err="1">
                <a:solidFill>
                  <a:srgbClr val="002060"/>
                </a:solidFill>
              </a:rPr>
              <a:t>kbp</a:t>
            </a:r>
            <a:endParaRPr lang="it-IT" sz="3200" dirty="0">
              <a:solidFill>
                <a:srgbClr val="002060"/>
              </a:solidFill>
            </a:endParaRPr>
          </a:p>
          <a:p>
            <a:r>
              <a:rPr lang="it-IT" sz="3200" dirty="0">
                <a:solidFill>
                  <a:srgbClr val="002060"/>
                </a:solidFill>
              </a:rPr>
              <a:t>MB </a:t>
            </a:r>
            <a:r>
              <a:rPr lang="it-IT" sz="3200" dirty="0" err="1">
                <a:solidFill>
                  <a:srgbClr val="002060"/>
                </a:solidFill>
              </a:rPr>
              <a:t>subjects</a:t>
            </a:r>
            <a:r>
              <a:rPr lang="it-IT" sz="3200" dirty="0">
                <a:solidFill>
                  <a:srgbClr val="002060"/>
                </a:solidFill>
              </a:rPr>
              <a:t> show </a:t>
            </a:r>
            <a:r>
              <a:rPr lang="it-IT" sz="3200" dirty="0" err="1">
                <a:solidFill>
                  <a:srgbClr val="002060"/>
                </a:solidFill>
              </a:rPr>
              <a:t>significantly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longer</a:t>
            </a:r>
            <a:r>
              <a:rPr lang="it-IT" sz="3200" dirty="0">
                <a:solidFill>
                  <a:srgbClr val="002060"/>
                </a:solidFill>
              </a:rPr>
              <a:t> BS-</a:t>
            </a:r>
            <a:r>
              <a:rPr lang="it-IT" sz="3200" dirty="0" err="1">
                <a:solidFill>
                  <a:srgbClr val="002060"/>
                </a:solidFill>
              </a:rPr>
              <a:t>flanking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introns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than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healthy</a:t>
            </a:r>
            <a:r>
              <a:rPr lang="it-IT" sz="3200" dirty="0">
                <a:solidFill>
                  <a:srgbClr val="002060"/>
                </a:solidFill>
              </a:rPr>
              <a:t> brain (HB) </a:t>
            </a:r>
            <a:r>
              <a:rPr lang="it-IT" sz="3200" dirty="0" err="1">
                <a:solidFill>
                  <a:srgbClr val="002060"/>
                </a:solidFill>
              </a:rPr>
              <a:t>subjects</a:t>
            </a:r>
            <a:r>
              <a:rPr lang="it-IT" sz="3200" dirty="0">
                <a:solidFill>
                  <a:srgbClr val="002060"/>
                </a:solidFill>
              </a:rPr>
              <a:t>.</a:t>
            </a:r>
          </a:p>
          <a:p>
            <a:r>
              <a:rPr lang="it-IT" sz="3200" dirty="0">
                <a:solidFill>
                  <a:srgbClr val="002060"/>
                </a:solidFill>
              </a:rPr>
              <a:t>Medulloblastoma BS-</a:t>
            </a:r>
            <a:r>
              <a:rPr lang="it-IT" sz="3200" dirty="0" err="1">
                <a:solidFill>
                  <a:srgbClr val="002060"/>
                </a:solidFill>
              </a:rPr>
              <a:t>intron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length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threshold</a:t>
            </a:r>
            <a:r>
              <a:rPr lang="it-IT" sz="3200" dirty="0">
                <a:solidFill>
                  <a:srgbClr val="002060"/>
                </a:solidFill>
              </a:rPr>
              <a:t>: ≥ 14.5 </a:t>
            </a:r>
            <a:r>
              <a:rPr lang="it-IT" sz="3200" dirty="0" err="1">
                <a:solidFill>
                  <a:srgbClr val="002060"/>
                </a:solidFill>
              </a:rPr>
              <a:t>kbp</a:t>
            </a:r>
            <a:endParaRPr lang="it-IT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688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469A07A-E29C-BD93-C22C-38045A9D1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5E0D28E-6F2F-4715-A424-3B01AC64AD4B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1C29DF6-ECCD-D769-9624-E31C953F381A}"/>
              </a:ext>
            </a:extLst>
          </p:cNvPr>
          <p:cNvSpPr txBox="1"/>
          <p:nvPr/>
        </p:nvSpPr>
        <p:spPr>
          <a:xfrm>
            <a:off x="2688945" y="3075057"/>
            <a:ext cx="68141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dirty="0"/>
              <a:t>3. BS-</a:t>
            </a:r>
            <a:r>
              <a:rPr lang="it-IT" sz="4000" dirty="0" err="1"/>
              <a:t>flanking</a:t>
            </a:r>
            <a:r>
              <a:rPr lang="it-IT" sz="4000" dirty="0"/>
              <a:t> </a:t>
            </a:r>
            <a:r>
              <a:rPr lang="it-IT" sz="4000" dirty="0" err="1"/>
              <a:t>intron</a:t>
            </a:r>
            <a:r>
              <a:rPr lang="it-IT" sz="4000" dirty="0"/>
              <a:t> GC </a:t>
            </a:r>
            <a:r>
              <a:rPr lang="it-IT" sz="4000" dirty="0" err="1"/>
              <a:t>content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246993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FEB80E4E-52AB-2B28-9627-342EBEF6F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91" y="1016590"/>
            <a:ext cx="11520000" cy="5760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GC%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7F68F81-3D3B-46A2-686C-66815B12BC90}"/>
              </a:ext>
            </a:extLst>
          </p:cNvPr>
          <p:cNvSpPr txBox="1"/>
          <p:nvPr/>
        </p:nvSpPr>
        <p:spPr>
          <a:xfrm>
            <a:off x="9130830" y="5260393"/>
            <a:ext cx="2725170" cy="830997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sz="1200" dirty="0"/>
              <a:t>Two-</a:t>
            </a:r>
            <a:r>
              <a:rPr lang="it-IT" sz="1200" dirty="0" err="1"/>
              <a:t>sided</a:t>
            </a:r>
            <a:r>
              <a:rPr lang="it-IT" sz="1200" dirty="0"/>
              <a:t> </a:t>
            </a:r>
            <a:r>
              <a:rPr lang="it-IT" sz="1200" dirty="0" err="1"/>
              <a:t>Fisher’s</a:t>
            </a:r>
            <a:r>
              <a:rPr lang="it-IT" sz="1200" dirty="0"/>
              <a:t> </a:t>
            </a:r>
            <a:r>
              <a:rPr lang="it-IT" sz="1200" dirty="0" err="1"/>
              <a:t>exact</a:t>
            </a:r>
            <a:r>
              <a:rPr lang="it-IT" sz="1200" dirty="0"/>
              <a:t> test</a:t>
            </a:r>
          </a:p>
          <a:p>
            <a:r>
              <a:rPr lang="it-IT" sz="1200" dirty="0"/>
              <a:t>*** P-</a:t>
            </a:r>
            <a:r>
              <a:rPr lang="it-IT" sz="1200" dirty="0" err="1"/>
              <a:t>value</a:t>
            </a:r>
            <a:r>
              <a:rPr lang="it-IT" sz="1200" dirty="0"/>
              <a:t> &lt; 1e-05</a:t>
            </a:r>
          </a:p>
          <a:p>
            <a:r>
              <a:rPr lang="it-IT" sz="1200" dirty="0"/>
              <a:t>* P-</a:t>
            </a:r>
            <a:r>
              <a:rPr lang="it-IT" sz="1200" dirty="0" err="1"/>
              <a:t>value</a:t>
            </a:r>
            <a:r>
              <a:rPr lang="it-IT" sz="1200" dirty="0"/>
              <a:t> &lt; 1e-03</a:t>
            </a:r>
          </a:p>
          <a:p>
            <a:r>
              <a:rPr lang="it-IT" sz="1200" dirty="0"/>
              <a:t>Non-</a:t>
            </a:r>
            <a:r>
              <a:rPr lang="it-IT" sz="1200" dirty="0" err="1"/>
              <a:t>significant</a:t>
            </a:r>
            <a:r>
              <a:rPr lang="it-IT" sz="1200" dirty="0"/>
              <a:t> </a:t>
            </a:r>
            <a:r>
              <a:rPr lang="it-IT" sz="1200" dirty="0" err="1"/>
              <a:t>comparisons</a:t>
            </a:r>
            <a:r>
              <a:rPr lang="it-IT" sz="1200" dirty="0"/>
              <a:t> are </a:t>
            </a:r>
            <a:r>
              <a:rPr lang="it-IT" sz="1200" dirty="0" err="1"/>
              <a:t>omitted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2268922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GC%</a:t>
            </a:r>
          </a:p>
        </p:txBody>
      </p:sp>
      <p:graphicFrame>
        <p:nvGraphicFramePr>
          <p:cNvPr id="12" name="Tabella 11">
            <a:extLst>
              <a:ext uri="{FF2B5EF4-FFF2-40B4-BE49-F238E27FC236}">
                <a16:creationId xmlns:a16="http://schemas.microsoft.com/office/drawing/2014/main" id="{338A55EF-1669-1E59-4CD0-CAEE778E42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657842"/>
              </p:ext>
            </p:extLst>
          </p:nvPr>
        </p:nvGraphicFramePr>
        <p:xfrm>
          <a:off x="1655311" y="1818134"/>
          <a:ext cx="8825272" cy="32217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059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1657">
                  <a:extLst>
                    <a:ext uri="{9D8B030D-6E8A-4147-A177-3AD203B41FA5}">
                      <a16:colId xmlns:a16="http://schemas.microsoft.com/office/drawing/2014/main" val="1090434250"/>
                    </a:ext>
                  </a:extLst>
                </a:gridCol>
                <a:gridCol w="25975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70126">
                  <a:extLst>
                    <a:ext uri="{9D8B030D-6E8A-4147-A177-3AD203B41FA5}">
                      <a16:colId xmlns:a16="http://schemas.microsoft.com/office/drawing/2014/main" val="1596929634"/>
                    </a:ext>
                  </a:extLst>
                </a:gridCol>
              </a:tblGrid>
              <a:tr h="478532">
                <a:tc>
                  <a:txBody>
                    <a:bodyPr/>
                    <a:lstStyle/>
                    <a:p>
                      <a:pPr algn="ctr"/>
                      <a:r>
                        <a:rPr lang="it-IT" sz="24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Contrast</a:t>
                      </a:r>
                      <a:endParaRPr lang="it-IT" sz="2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OR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95% Conf. </a:t>
                      </a:r>
                      <a:r>
                        <a:rPr lang="it-IT" sz="2400" b="1" dirty="0" err="1"/>
                        <a:t>Interval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P-</a:t>
                      </a:r>
                      <a:r>
                        <a:rPr lang="it-IT" sz="2400" b="1" dirty="0" err="1"/>
                        <a:t>value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100076"/>
                  </a:ext>
                </a:extLst>
              </a:tr>
              <a:tr h="3962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vs. HFB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1.541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1.146, 2.095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3.37e-04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375073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MB vs. 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1.599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u="none" dirty="0"/>
                        <a:t>1.381, 1.851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2.13e-10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vs. GW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5.270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4.589, 6.075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3.89e-174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HFB vs. 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1.037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0.767, 1.387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0.8253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38037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HFB vs. GW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5.191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3.827, 7.173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9.59e-37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2025729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HAB vs.GW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5.262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4.731, 5.865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7.63e-292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347289"/>
                  </a:ext>
                </a:extLst>
              </a:tr>
            </a:tbl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54C38490-89A6-1497-34CC-31090DEBD953}"/>
              </a:ext>
            </a:extLst>
          </p:cNvPr>
          <p:cNvSpPr txBox="1"/>
          <p:nvPr/>
        </p:nvSpPr>
        <p:spPr>
          <a:xfrm>
            <a:off x="1655311" y="5243191"/>
            <a:ext cx="7641194" cy="830997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sz="1600" dirty="0"/>
              <a:t>Two-</a:t>
            </a:r>
            <a:r>
              <a:rPr lang="it-IT" sz="1600" dirty="0" err="1"/>
              <a:t>sided</a:t>
            </a:r>
            <a:r>
              <a:rPr lang="it-IT" sz="1600" dirty="0"/>
              <a:t> </a:t>
            </a:r>
            <a:r>
              <a:rPr lang="it-IT" sz="1600" dirty="0" err="1"/>
              <a:t>Fisher’s</a:t>
            </a:r>
            <a:r>
              <a:rPr lang="it-IT" sz="1600" dirty="0"/>
              <a:t> </a:t>
            </a:r>
            <a:r>
              <a:rPr lang="it-IT" sz="1600" dirty="0" err="1"/>
              <a:t>exact</a:t>
            </a:r>
            <a:r>
              <a:rPr lang="it-IT" sz="1600" dirty="0"/>
              <a:t> test. OR = </a:t>
            </a:r>
            <a:r>
              <a:rPr lang="it-IT" sz="1600" dirty="0" err="1"/>
              <a:t>odds</a:t>
            </a:r>
            <a:r>
              <a:rPr lang="it-IT" sz="1600" dirty="0"/>
              <a:t> ratio.</a:t>
            </a:r>
          </a:p>
          <a:p>
            <a:r>
              <a:rPr lang="it-IT" sz="1600" dirty="0" err="1"/>
              <a:t>All</a:t>
            </a:r>
            <a:r>
              <a:rPr lang="it-IT" sz="1600" dirty="0"/>
              <a:t> 2x2 contingency </a:t>
            </a:r>
            <a:r>
              <a:rPr lang="it-IT" sz="1600" dirty="0" err="1"/>
              <a:t>matrices</a:t>
            </a:r>
            <a:r>
              <a:rPr lang="it-IT" sz="1600" dirty="0"/>
              <a:t>, for </a:t>
            </a:r>
            <a:r>
              <a:rPr lang="it-IT" sz="1600" dirty="0" err="1"/>
              <a:t>each</a:t>
            </a:r>
            <a:r>
              <a:rPr lang="it-IT" sz="1600" dirty="0"/>
              <a:t> test, are </a:t>
            </a:r>
            <a:r>
              <a:rPr lang="it-IT" sz="1600" dirty="0" err="1"/>
              <a:t>built</a:t>
            </a:r>
            <a:r>
              <a:rPr lang="it-IT" sz="1600" dirty="0"/>
              <a:t> </a:t>
            </a:r>
            <a:r>
              <a:rPr lang="it-IT" sz="1600" dirty="0" err="1"/>
              <a:t>considering</a:t>
            </a:r>
            <a:r>
              <a:rPr lang="it-IT" sz="1600" dirty="0"/>
              <a:t> </a:t>
            </a:r>
            <a:r>
              <a:rPr lang="it-IT" sz="1600" dirty="0" err="1"/>
              <a:t>introns</a:t>
            </a:r>
            <a:r>
              <a:rPr lang="it-IT" sz="1600" dirty="0"/>
              <a:t> </a:t>
            </a:r>
            <a:r>
              <a:rPr lang="it-IT" sz="1600" dirty="0" err="1"/>
              <a:t>above</a:t>
            </a:r>
            <a:r>
              <a:rPr lang="it-IT" sz="1600" dirty="0"/>
              <a:t>/</a:t>
            </a:r>
            <a:r>
              <a:rPr lang="it-IT" sz="1600" dirty="0" err="1"/>
              <a:t>below</a:t>
            </a:r>
            <a:r>
              <a:rPr lang="it-IT" sz="1600" dirty="0"/>
              <a:t> the </a:t>
            </a:r>
          </a:p>
          <a:p>
            <a:r>
              <a:rPr lang="it-IT" sz="1600" dirty="0" err="1"/>
              <a:t>optimal</a:t>
            </a:r>
            <a:r>
              <a:rPr lang="it-IT" sz="1600" dirty="0"/>
              <a:t> (i.e., max Se, max Sp) GC% </a:t>
            </a:r>
            <a:r>
              <a:rPr lang="it-IT" sz="1600" dirty="0" err="1"/>
              <a:t>threshold</a:t>
            </a:r>
            <a:r>
              <a:rPr lang="it-IT" sz="1600" dirty="0"/>
              <a:t> in Group1 vs. Group0.</a:t>
            </a:r>
          </a:p>
        </p:txBody>
      </p:sp>
    </p:spTree>
    <p:extLst>
      <p:ext uri="{BB962C8B-B14F-4D97-AF65-F5344CB8AC3E}">
        <p14:creationId xmlns:p14="http://schemas.microsoft.com/office/powerpoint/2010/main" val="157265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GC% - </a:t>
            </a:r>
            <a:r>
              <a:rPr lang="it-IT" dirty="0" err="1">
                <a:solidFill>
                  <a:srgbClr val="002060"/>
                </a:solidFill>
              </a:rPr>
              <a:t>results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B6294C-04DD-46BD-B2FF-31AF90139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97"/>
            <a:ext cx="10515600" cy="4647244"/>
          </a:xfrm>
        </p:spPr>
        <p:txBody>
          <a:bodyPr>
            <a:normAutofit/>
          </a:bodyPr>
          <a:lstStyle/>
          <a:p>
            <a:r>
              <a:rPr lang="it-IT" sz="3200" dirty="0">
                <a:solidFill>
                  <a:srgbClr val="002060"/>
                </a:solidFill>
              </a:rPr>
              <a:t>A </a:t>
            </a:r>
            <a:r>
              <a:rPr lang="it-IT" sz="3200" dirty="0" err="1">
                <a:solidFill>
                  <a:srgbClr val="002060"/>
                </a:solidFill>
              </a:rPr>
              <a:t>smaller</a:t>
            </a:r>
            <a:r>
              <a:rPr lang="it-IT" sz="3200" dirty="0">
                <a:solidFill>
                  <a:srgbClr val="002060"/>
                </a:solidFill>
              </a:rPr>
              <a:t> GC </a:t>
            </a:r>
            <a:r>
              <a:rPr lang="it-IT" sz="3200" dirty="0" err="1">
                <a:solidFill>
                  <a:srgbClr val="002060"/>
                </a:solidFill>
              </a:rPr>
              <a:t>content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expose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introns</a:t>
            </a:r>
            <a:r>
              <a:rPr lang="it-IT" sz="3200" dirty="0">
                <a:solidFill>
                  <a:srgbClr val="002060"/>
                </a:solidFill>
              </a:rPr>
              <a:t> to </a:t>
            </a:r>
            <a:r>
              <a:rPr lang="it-IT" sz="3200" dirty="0" err="1">
                <a:solidFill>
                  <a:srgbClr val="002060"/>
                </a:solidFill>
              </a:rPr>
              <a:t>backsplicing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genome</a:t>
            </a:r>
            <a:r>
              <a:rPr lang="it-IT" sz="3200" dirty="0">
                <a:solidFill>
                  <a:srgbClr val="002060"/>
                </a:solidFill>
              </a:rPr>
              <a:t>-wide (i.e., </a:t>
            </a:r>
            <a:r>
              <a:rPr lang="it-IT" sz="3200" dirty="0" err="1">
                <a:solidFill>
                  <a:srgbClr val="002060"/>
                </a:solidFill>
              </a:rPr>
              <a:t>genome</a:t>
            </a:r>
            <a:r>
              <a:rPr lang="it-IT" sz="3200" dirty="0">
                <a:solidFill>
                  <a:srgbClr val="002060"/>
                </a:solidFill>
              </a:rPr>
              <a:t>-wide </a:t>
            </a:r>
            <a:r>
              <a:rPr lang="it-IT" sz="3200" dirty="0" err="1">
                <a:solidFill>
                  <a:srgbClr val="002060"/>
                </a:solidFill>
              </a:rPr>
              <a:t>introns</a:t>
            </a:r>
            <a:r>
              <a:rPr lang="it-IT" sz="3200" dirty="0">
                <a:solidFill>
                  <a:srgbClr val="002060"/>
                </a:solidFill>
              </a:rPr>
              <a:t> show </a:t>
            </a:r>
            <a:r>
              <a:rPr lang="it-IT" sz="3200" dirty="0" err="1">
                <a:solidFill>
                  <a:srgbClr val="002060"/>
                </a:solidFill>
              </a:rPr>
              <a:t>much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higher</a:t>
            </a:r>
            <a:r>
              <a:rPr lang="it-IT" sz="3200" dirty="0">
                <a:solidFill>
                  <a:srgbClr val="002060"/>
                </a:solidFill>
              </a:rPr>
              <a:t> GC% </a:t>
            </a:r>
            <a:r>
              <a:rPr lang="it-IT" sz="3200" dirty="0" err="1">
                <a:solidFill>
                  <a:srgbClr val="002060"/>
                </a:solidFill>
              </a:rPr>
              <a:t>than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backsplicen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ones</a:t>
            </a:r>
            <a:r>
              <a:rPr lang="it-IT" sz="3200" dirty="0">
                <a:solidFill>
                  <a:srgbClr val="002060"/>
                </a:solidFill>
              </a:rPr>
              <a:t>).</a:t>
            </a:r>
          </a:p>
          <a:p>
            <a:r>
              <a:rPr lang="it-IT" sz="3200" dirty="0">
                <a:solidFill>
                  <a:srgbClr val="002060"/>
                </a:solidFill>
              </a:rPr>
              <a:t>MB </a:t>
            </a:r>
            <a:r>
              <a:rPr lang="it-IT" sz="3200" dirty="0" err="1">
                <a:solidFill>
                  <a:srgbClr val="002060"/>
                </a:solidFill>
              </a:rPr>
              <a:t>subjects</a:t>
            </a:r>
            <a:r>
              <a:rPr lang="it-IT" sz="3200" dirty="0">
                <a:solidFill>
                  <a:srgbClr val="002060"/>
                </a:solidFill>
              </a:rPr>
              <a:t> show BS-</a:t>
            </a:r>
            <a:r>
              <a:rPr lang="it-IT" sz="3200" dirty="0" err="1">
                <a:solidFill>
                  <a:srgbClr val="002060"/>
                </a:solidFill>
              </a:rPr>
              <a:t>flanking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intron</a:t>
            </a:r>
            <a:r>
              <a:rPr lang="it-IT" sz="3200" dirty="0">
                <a:solidFill>
                  <a:srgbClr val="002060"/>
                </a:solidFill>
              </a:rPr>
              <a:t> with </a:t>
            </a:r>
            <a:r>
              <a:rPr lang="it-IT" sz="3200" dirty="0" err="1">
                <a:solidFill>
                  <a:srgbClr val="002060"/>
                </a:solidFill>
              </a:rPr>
              <a:t>significantly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lower</a:t>
            </a:r>
            <a:r>
              <a:rPr lang="it-IT" sz="3200" dirty="0">
                <a:solidFill>
                  <a:srgbClr val="002060"/>
                </a:solidFill>
              </a:rPr>
              <a:t> GC </a:t>
            </a:r>
            <a:r>
              <a:rPr lang="it-IT" sz="3200" dirty="0" err="1">
                <a:solidFill>
                  <a:srgbClr val="002060"/>
                </a:solidFill>
              </a:rPr>
              <a:t>content</a:t>
            </a:r>
            <a:r>
              <a:rPr lang="it-IT" sz="3200" dirty="0">
                <a:solidFill>
                  <a:srgbClr val="002060"/>
                </a:solidFill>
              </a:rPr>
              <a:t>.</a:t>
            </a:r>
          </a:p>
          <a:p>
            <a:r>
              <a:rPr lang="it-IT" sz="3200" dirty="0" err="1">
                <a:solidFill>
                  <a:srgbClr val="002060"/>
                </a:solidFill>
              </a:rPr>
              <a:t>As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we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will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see</a:t>
            </a:r>
            <a:r>
              <a:rPr lang="it-IT" sz="3200" dirty="0">
                <a:solidFill>
                  <a:srgbClr val="002060"/>
                </a:solidFill>
              </a:rPr>
              <a:t> in the </a:t>
            </a:r>
            <a:r>
              <a:rPr lang="it-IT" sz="3200" dirty="0" err="1">
                <a:solidFill>
                  <a:srgbClr val="002060"/>
                </a:solidFill>
              </a:rPr>
              <a:t>next</a:t>
            </a:r>
            <a:r>
              <a:rPr lang="it-IT" sz="3200" dirty="0">
                <a:solidFill>
                  <a:srgbClr val="002060"/>
                </a:solidFill>
              </a:rPr>
              <a:t> slides, </a:t>
            </a:r>
            <a:r>
              <a:rPr lang="it-IT" sz="3200" dirty="0" err="1">
                <a:solidFill>
                  <a:srgbClr val="002060"/>
                </a:solidFill>
              </a:rPr>
              <a:t>this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expose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poor</a:t>
            </a:r>
            <a:r>
              <a:rPr lang="it-IT" sz="3200" dirty="0">
                <a:solidFill>
                  <a:srgbClr val="002060"/>
                </a:solidFill>
              </a:rPr>
              <a:t>-GC </a:t>
            </a:r>
            <a:r>
              <a:rPr lang="it-IT" sz="3200" dirty="0" err="1">
                <a:solidFill>
                  <a:srgbClr val="002060"/>
                </a:solidFill>
              </a:rPr>
              <a:t>introns</a:t>
            </a:r>
            <a:r>
              <a:rPr lang="it-IT" sz="3200" dirty="0">
                <a:solidFill>
                  <a:srgbClr val="002060"/>
                </a:solidFill>
              </a:rPr>
              <a:t> to an </a:t>
            </a:r>
            <a:r>
              <a:rPr lang="it-IT" sz="3200" dirty="0" err="1">
                <a:solidFill>
                  <a:srgbClr val="002060"/>
                </a:solidFill>
              </a:rPr>
              <a:t>enrichment</a:t>
            </a:r>
            <a:r>
              <a:rPr lang="it-IT" sz="3200" dirty="0">
                <a:solidFill>
                  <a:srgbClr val="002060"/>
                </a:solidFill>
              </a:rPr>
              <a:t> in </a:t>
            </a:r>
            <a:r>
              <a:rPr lang="it-IT" sz="3200" dirty="0" err="1">
                <a:solidFill>
                  <a:srgbClr val="002060"/>
                </a:solidFill>
              </a:rPr>
              <a:t>repetitive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sequences</a:t>
            </a:r>
            <a:r>
              <a:rPr lang="it-IT" sz="3200" dirty="0">
                <a:solidFill>
                  <a:srgbClr val="002060"/>
                </a:solidFill>
              </a:rPr>
              <a:t>.</a:t>
            </a:r>
          </a:p>
          <a:p>
            <a:r>
              <a:rPr lang="it-IT" sz="3200" dirty="0">
                <a:solidFill>
                  <a:srgbClr val="002060"/>
                </a:solidFill>
              </a:rPr>
              <a:t>HFB and HAB </a:t>
            </a:r>
            <a:r>
              <a:rPr lang="it-IT" sz="3200" dirty="0" err="1">
                <a:solidFill>
                  <a:srgbClr val="002060"/>
                </a:solidFill>
              </a:rPr>
              <a:t>subjects</a:t>
            </a:r>
            <a:r>
              <a:rPr lang="it-IT" sz="3200" dirty="0">
                <a:solidFill>
                  <a:srgbClr val="002060"/>
                </a:solidFill>
              </a:rPr>
              <a:t> do </a:t>
            </a:r>
            <a:r>
              <a:rPr lang="it-IT" sz="3200" dirty="0" err="1">
                <a:solidFill>
                  <a:srgbClr val="002060"/>
                </a:solidFill>
              </a:rPr>
              <a:t>not</a:t>
            </a:r>
            <a:r>
              <a:rPr lang="it-IT" sz="3200" dirty="0">
                <a:solidFill>
                  <a:srgbClr val="002060"/>
                </a:solidFill>
              </a:rPr>
              <a:t> show </a:t>
            </a:r>
            <a:r>
              <a:rPr lang="it-IT" sz="3200" dirty="0" err="1">
                <a:solidFill>
                  <a:srgbClr val="002060"/>
                </a:solidFill>
              </a:rPr>
              <a:t>significant</a:t>
            </a:r>
            <a:r>
              <a:rPr lang="it-IT" sz="3200" dirty="0">
                <a:solidFill>
                  <a:srgbClr val="002060"/>
                </a:solidFill>
              </a:rPr>
              <a:t> GC% </a:t>
            </a:r>
            <a:r>
              <a:rPr lang="it-IT" sz="3200" dirty="0" err="1">
                <a:solidFill>
                  <a:srgbClr val="002060"/>
                </a:solidFill>
              </a:rPr>
              <a:t>differences</a:t>
            </a:r>
            <a:r>
              <a:rPr lang="it-IT" sz="3200" dirty="0">
                <a:solidFill>
                  <a:srgbClr val="00206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29363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469A07A-E29C-BD93-C22C-38045A9D1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5E0D28E-6F2F-4715-A424-3B01AC64AD4B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1C29DF6-ECCD-D769-9624-E31C953F381A}"/>
              </a:ext>
            </a:extLst>
          </p:cNvPr>
          <p:cNvSpPr txBox="1"/>
          <p:nvPr/>
        </p:nvSpPr>
        <p:spPr>
          <a:xfrm>
            <a:off x="2252896" y="3075057"/>
            <a:ext cx="76862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dirty="0"/>
              <a:t>4. BS-</a:t>
            </a:r>
            <a:r>
              <a:rPr lang="it-IT" sz="4000" dirty="0" err="1"/>
              <a:t>flanking</a:t>
            </a:r>
            <a:r>
              <a:rPr lang="it-IT" sz="4000" dirty="0"/>
              <a:t> </a:t>
            </a:r>
            <a:r>
              <a:rPr lang="it-IT" sz="4000" dirty="0" err="1"/>
              <a:t>intron</a:t>
            </a:r>
            <a:r>
              <a:rPr lang="it-IT" sz="4000" dirty="0"/>
              <a:t> </a:t>
            </a:r>
            <a:r>
              <a:rPr lang="it-IT" sz="4000" dirty="0" err="1"/>
              <a:t>Alu</a:t>
            </a:r>
            <a:r>
              <a:rPr lang="it-IT" sz="4000" dirty="0"/>
              <a:t> </a:t>
            </a:r>
            <a:r>
              <a:rPr lang="it-IT" sz="4000" dirty="0" err="1"/>
              <a:t>enrichment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3882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 err="1">
                <a:solidFill>
                  <a:srgbClr val="002060"/>
                </a:solidFill>
              </a:rPr>
              <a:t>Alu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finding</a:t>
            </a:r>
            <a:r>
              <a:rPr lang="it-IT" dirty="0">
                <a:solidFill>
                  <a:srgbClr val="002060"/>
                </a:solidFill>
              </a:rPr>
              <a:t> and </a:t>
            </a:r>
            <a:r>
              <a:rPr lang="it-IT" dirty="0" err="1">
                <a:solidFill>
                  <a:srgbClr val="002060"/>
                </a:solidFill>
              </a:rPr>
              <a:t>selection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809F75C5-B0AB-7125-A8F7-73F3D6A4F144}"/>
              </a:ext>
            </a:extLst>
          </p:cNvPr>
          <p:cNvSpPr/>
          <p:nvPr/>
        </p:nvSpPr>
        <p:spPr>
          <a:xfrm>
            <a:off x="4539343" y="1561356"/>
            <a:ext cx="2472613" cy="550506"/>
          </a:xfrm>
          <a:prstGeom prst="round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002060"/>
                </a:solidFill>
              </a:rPr>
              <a:t>6761 BS </a:t>
            </a:r>
            <a:r>
              <a:rPr lang="it-IT" dirty="0" err="1">
                <a:solidFill>
                  <a:srgbClr val="002060"/>
                </a:solidFill>
              </a:rPr>
              <a:t>introns</a:t>
            </a:r>
            <a:r>
              <a:rPr lang="it-IT" dirty="0">
                <a:solidFill>
                  <a:srgbClr val="002060"/>
                </a:solidFill>
              </a:rPr>
              <a:t> (.fa)</a:t>
            </a:r>
          </a:p>
        </p:txBody>
      </p:sp>
      <p:sp>
        <p:nvSpPr>
          <p:cNvPr id="36" name="Rettangolo con angoli arrotondati 35">
            <a:extLst>
              <a:ext uri="{FF2B5EF4-FFF2-40B4-BE49-F238E27FC236}">
                <a16:creationId xmlns:a16="http://schemas.microsoft.com/office/drawing/2014/main" id="{CF39AC8E-4F6B-90CF-A664-8BAFFDBE7964}"/>
              </a:ext>
            </a:extLst>
          </p:cNvPr>
          <p:cNvSpPr/>
          <p:nvPr/>
        </p:nvSpPr>
        <p:spPr>
          <a:xfrm>
            <a:off x="4539343" y="2971800"/>
            <a:ext cx="2472613" cy="550506"/>
          </a:xfrm>
          <a:prstGeom prst="round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2060"/>
                </a:solidFill>
              </a:rPr>
              <a:t>Inverted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repeats</a:t>
            </a:r>
            <a:endParaRPr lang="it-IT" dirty="0">
              <a:solidFill>
                <a:srgbClr val="002060"/>
              </a:solidFill>
            </a:endParaRPr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23CADDB2-A070-6DB7-9DAB-C35B9A3C1C40}"/>
              </a:ext>
            </a:extLst>
          </p:cNvPr>
          <p:cNvCxnSpPr>
            <a:stCxn id="35" idx="2"/>
            <a:endCxn id="36" idx="0"/>
          </p:cNvCxnSpPr>
          <p:nvPr/>
        </p:nvCxnSpPr>
        <p:spPr>
          <a:xfrm>
            <a:off x="5775650" y="2111862"/>
            <a:ext cx="0" cy="859938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46E67B4-AAAA-6B72-2776-6AB3A8C38C4A}"/>
              </a:ext>
            </a:extLst>
          </p:cNvPr>
          <p:cNvSpPr txBox="1"/>
          <p:nvPr/>
        </p:nvSpPr>
        <p:spPr>
          <a:xfrm>
            <a:off x="5784980" y="2357165"/>
            <a:ext cx="3189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EMBOSS </a:t>
            </a:r>
            <a:r>
              <a:rPr lang="it-IT" dirty="0" err="1">
                <a:solidFill>
                  <a:srgbClr val="002060"/>
                </a:solidFill>
              </a:rPr>
              <a:t>inverted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repeats</a:t>
            </a:r>
            <a:r>
              <a:rPr lang="it-IT" dirty="0">
                <a:solidFill>
                  <a:srgbClr val="002060"/>
                </a:solidFill>
              </a:rPr>
              <a:t> finder</a:t>
            </a:r>
          </a:p>
        </p:txBody>
      </p:sp>
      <p:sp>
        <p:nvSpPr>
          <p:cNvPr id="39" name="Rettangolo con angoli arrotondati 38">
            <a:extLst>
              <a:ext uri="{FF2B5EF4-FFF2-40B4-BE49-F238E27FC236}">
                <a16:creationId xmlns:a16="http://schemas.microsoft.com/office/drawing/2014/main" id="{A343D184-1D22-DECC-54A6-9DC09AC057BE}"/>
              </a:ext>
            </a:extLst>
          </p:cNvPr>
          <p:cNvSpPr/>
          <p:nvPr/>
        </p:nvSpPr>
        <p:spPr>
          <a:xfrm>
            <a:off x="4250094" y="4392380"/>
            <a:ext cx="3051109" cy="700277"/>
          </a:xfrm>
          <a:prstGeom prst="round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2060"/>
                </a:solidFill>
              </a:rPr>
              <a:t>Verified</a:t>
            </a:r>
            <a:r>
              <a:rPr lang="it-IT" dirty="0">
                <a:solidFill>
                  <a:srgbClr val="002060"/>
                </a:solidFill>
              </a:rPr>
              <a:t> BS-</a:t>
            </a:r>
            <a:r>
              <a:rPr lang="it-IT" dirty="0" err="1">
                <a:solidFill>
                  <a:srgbClr val="002060"/>
                </a:solidFill>
              </a:rPr>
              <a:t>inton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Alu</a:t>
            </a:r>
            <a:r>
              <a:rPr lang="it-IT" dirty="0">
                <a:solidFill>
                  <a:srgbClr val="002060"/>
                </a:solidFill>
              </a:rPr>
              <a:t> dataset</a:t>
            </a:r>
          </a:p>
          <a:p>
            <a:pPr algn="ctr"/>
            <a:r>
              <a:rPr lang="it-IT" dirty="0">
                <a:solidFill>
                  <a:srgbClr val="002060"/>
                </a:solidFill>
              </a:rPr>
              <a:t>(n = 107267)</a:t>
            </a:r>
          </a:p>
        </p:txBody>
      </p: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32B77D28-8C4E-414D-483F-E753F9760E5B}"/>
              </a:ext>
            </a:extLst>
          </p:cNvPr>
          <p:cNvCxnSpPr>
            <a:cxnSpLocks/>
            <a:stCxn id="36" idx="2"/>
            <a:endCxn id="39" idx="0"/>
          </p:cNvCxnSpPr>
          <p:nvPr/>
        </p:nvCxnSpPr>
        <p:spPr>
          <a:xfrm flipH="1">
            <a:off x="5775649" y="3522306"/>
            <a:ext cx="1" cy="870074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B1D79741-A8C3-E46D-846C-F21BF7654E3F}"/>
              </a:ext>
            </a:extLst>
          </p:cNvPr>
          <p:cNvSpPr txBox="1"/>
          <p:nvPr/>
        </p:nvSpPr>
        <p:spPr>
          <a:xfrm>
            <a:off x="5784980" y="3772677"/>
            <a:ext cx="2850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UCSC </a:t>
            </a:r>
            <a:r>
              <a:rPr lang="it-IT" dirty="0" err="1">
                <a:solidFill>
                  <a:srgbClr val="002060"/>
                </a:solidFill>
              </a:rPr>
              <a:t>repeats</a:t>
            </a:r>
            <a:r>
              <a:rPr lang="it-IT" dirty="0">
                <a:solidFill>
                  <a:srgbClr val="002060"/>
                </a:solidFill>
              </a:rPr>
              <a:t> (</a:t>
            </a:r>
            <a:r>
              <a:rPr lang="it-IT" dirty="0" err="1">
                <a:solidFill>
                  <a:srgbClr val="002060"/>
                </a:solidFill>
              </a:rPr>
              <a:t>Alu</a:t>
            </a:r>
            <a:r>
              <a:rPr lang="it-IT" dirty="0">
                <a:solidFill>
                  <a:srgbClr val="002060"/>
                </a:solidFill>
              </a:rPr>
              <a:t>) database</a:t>
            </a:r>
          </a:p>
        </p:txBody>
      </p:sp>
    </p:spTree>
    <p:extLst>
      <p:ext uri="{BB962C8B-B14F-4D97-AF65-F5344CB8AC3E}">
        <p14:creationId xmlns:p14="http://schemas.microsoft.com/office/powerpoint/2010/main" val="3854117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Alu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occurrence</a:t>
            </a:r>
            <a:endParaRPr lang="it-IT" dirty="0">
              <a:solidFill>
                <a:srgbClr val="002060"/>
              </a:solidFill>
            </a:endParaRPr>
          </a:p>
        </p:txBody>
      </p:sp>
      <p:graphicFrame>
        <p:nvGraphicFramePr>
          <p:cNvPr id="12" name="Tabella 11">
            <a:extLst>
              <a:ext uri="{FF2B5EF4-FFF2-40B4-BE49-F238E27FC236}">
                <a16:creationId xmlns:a16="http://schemas.microsoft.com/office/drawing/2014/main" id="{338A55EF-1669-1E59-4CD0-CAEE778E42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335094"/>
              </p:ext>
            </p:extLst>
          </p:nvPr>
        </p:nvGraphicFramePr>
        <p:xfrm>
          <a:off x="935394" y="1360934"/>
          <a:ext cx="10321211" cy="41361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70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4144">
                  <a:extLst>
                    <a:ext uri="{9D8B030D-6E8A-4147-A177-3AD203B41FA5}">
                      <a16:colId xmlns:a16="http://schemas.microsoft.com/office/drawing/2014/main" val="1090434250"/>
                    </a:ext>
                  </a:extLst>
                </a:gridCol>
                <a:gridCol w="2332653">
                  <a:extLst>
                    <a:ext uri="{9D8B030D-6E8A-4147-A177-3AD203B41FA5}">
                      <a16:colId xmlns:a16="http://schemas.microsoft.com/office/drawing/2014/main" val="913489545"/>
                    </a:ext>
                  </a:extLst>
                </a:gridCol>
                <a:gridCol w="17232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14142">
                  <a:extLst>
                    <a:ext uri="{9D8B030D-6E8A-4147-A177-3AD203B41FA5}">
                      <a16:colId xmlns:a16="http://schemas.microsoft.com/office/drawing/2014/main" val="1596929634"/>
                    </a:ext>
                  </a:extLst>
                </a:gridCol>
              </a:tblGrid>
              <a:tr h="478532">
                <a:tc>
                  <a:txBody>
                    <a:bodyPr/>
                    <a:lstStyle/>
                    <a:p>
                      <a:pPr algn="ctr"/>
                      <a:r>
                        <a:rPr lang="it-IT" sz="24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Phenotype</a:t>
                      </a:r>
                      <a:endParaRPr lang="it-IT" sz="2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 err="1"/>
                        <a:t>Alu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 err="1"/>
                        <a:t>Alu</a:t>
                      </a:r>
                      <a:r>
                        <a:rPr lang="it-IT" sz="2400" b="1" dirty="0"/>
                        <a:t>+ BS </a:t>
                      </a:r>
                      <a:r>
                        <a:rPr lang="it-IT" sz="2400" b="1" dirty="0" err="1"/>
                        <a:t>introns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BS </a:t>
                      </a:r>
                      <a:r>
                        <a:rPr lang="it-IT" sz="2400" b="1" dirty="0" err="1"/>
                        <a:t>introns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 err="1"/>
                        <a:t>Avg</a:t>
                      </a:r>
                      <a:r>
                        <a:rPr lang="it-IT" sz="2400" b="1" dirty="0"/>
                        <a:t>. per </a:t>
                      </a:r>
                      <a:r>
                        <a:rPr lang="it-IT" sz="2400" b="1" dirty="0" err="1"/>
                        <a:t>intron</a:t>
                      </a:r>
                      <a:r>
                        <a:rPr lang="it-IT" sz="2400" b="1" dirty="0"/>
                        <a:t> *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100076"/>
                  </a:ext>
                </a:extLst>
              </a:tr>
              <a:tr h="3962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Total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dirty="0"/>
                        <a:t>107267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dirty="0"/>
                        <a:t>3175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dirty="0"/>
                        <a:t>6761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15.866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375073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MB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58403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u="none" dirty="0"/>
                        <a:t>425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u="none" dirty="0"/>
                        <a:t>1698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34.395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HFB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7203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107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348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20.698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24516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1909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2874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8.530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38037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and HFB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2548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59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106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24.038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2025729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and 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7300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469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764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9.555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347289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HFB and 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1078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183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261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4.130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875909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ALL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6219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434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710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8.759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6627046"/>
                  </a:ext>
                </a:extLst>
              </a:tr>
            </a:tbl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B5760ED6-9953-CA7E-2F4E-16C428CB0043}"/>
              </a:ext>
            </a:extLst>
          </p:cNvPr>
          <p:cNvSpPr txBox="1"/>
          <p:nvPr/>
        </p:nvSpPr>
        <p:spPr>
          <a:xfrm>
            <a:off x="1683364" y="5826154"/>
            <a:ext cx="6705938" cy="338554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sz="1600" dirty="0"/>
              <a:t>* </a:t>
            </a:r>
            <a:r>
              <a:rPr lang="it-IT" sz="1600" dirty="0" err="1"/>
              <a:t>Bold</a:t>
            </a:r>
            <a:r>
              <a:rPr lang="it-IT" sz="1600" dirty="0"/>
              <a:t> entries show a </a:t>
            </a:r>
            <a:r>
              <a:rPr lang="it-IT" sz="1600" dirty="0" err="1"/>
              <a:t>higher</a:t>
            </a:r>
            <a:r>
              <a:rPr lang="it-IT" sz="1600" dirty="0"/>
              <a:t> </a:t>
            </a:r>
            <a:r>
              <a:rPr lang="it-IT" sz="1600" dirty="0" err="1"/>
              <a:t>average</a:t>
            </a:r>
            <a:r>
              <a:rPr lang="it-IT" sz="1600" dirty="0"/>
              <a:t> </a:t>
            </a:r>
            <a:r>
              <a:rPr lang="it-IT" sz="1600" dirty="0" err="1"/>
              <a:t>Alu</a:t>
            </a:r>
            <a:r>
              <a:rPr lang="it-IT" sz="1600" dirty="0"/>
              <a:t> </a:t>
            </a:r>
            <a:r>
              <a:rPr lang="it-IT" sz="1600" dirty="0" err="1"/>
              <a:t>count</a:t>
            </a:r>
            <a:r>
              <a:rPr lang="it-IT" sz="1600" dirty="0"/>
              <a:t> </a:t>
            </a:r>
            <a:r>
              <a:rPr lang="it-IT" sz="1600" dirty="0" err="1"/>
              <a:t>than</a:t>
            </a:r>
            <a:r>
              <a:rPr lang="it-IT" sz="1600" dirty="0"/>
              <a:t> the </a:t>
            </a:r>
            <a:r>
              <a:rPr lang="it-IT" sz="1600" dirty="0" err="1"/>
              <a:t>total</a:t>
            </a:r>
            <a:r>
              <a:rPr lang="it-IT" sz="1600" dirty="0"/>
              <a:t> </a:t>
            </a:r>
            <a:r>
              <a:rPr lang="it-IT" sz="1600" dirty="0" err="1"/>
              <a:t>average</a:t>
            </a:r>
            <a:r>
              <a:rPr lang="it-IT" sz="1600" dirty="0"/>
              <a:t> </a:t>
            </a:r>
            <a:r>
              <a:rPr lang="it-IT" sz="1600" dirty="0" err="1"/>
              <a:t>number</a:t>
            </a:r>
            <a:r>
              <a:rPr lang="it-IT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8332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Alu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enrichment</a:t>
            </a:r>
            <a:endParaRPr lang="it-IT" dirty="0">
              <a:solidFill>
                <a:srgbClr val="002060"/>
              </a:solidFill>
            </a:endParaRPr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4562570E-753D-FE56-9B6E-39B6734A9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5641859"/>
              </p:ext>
            </p:extLst>
          </p:nvPr>
        </p:nvGraphicFramePr>
        <p:xfrm>
          <a:off x="1655311" y="1967424"/>
          <a:ext cx="8825272" cy="18501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059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1657">
                  <a:extLst>
                    <a:ext uri="{9D8B030D-6E8A-4147-A177-3AD203B41FA5}">
                      <a16:colId xmlns:a16="http://schemas.microsoft.com/office/drawing/2014/main" val="1090434250"/>
                    </a:ext>
                  </a:extLst>
                </a:gridCol>
                <a:gridCol w="25975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70126">
                  <a:extLst>
                    <a:ext uri="{9D8B030D-6E8A-4147-A177-3AD203B41FA5}">
                      <a16:colId xmlns:a16="http://schemas.microsoft.com/office/drawing/2014/main" val="1596929634"/>
                    </a:ext>
                  </a:extLst>
                </a:gridCol>
              </a:tblGrid>
              <a:tr h="478532">
                <a:tc>
                  <a:txBody>
                    <a:bodyPr/>
                    <a:lstStyle/>
                    <a:p>
                      <a:pPr algn="ctr"/>
                      <a:r>
                        <a:rPr lang="it-IT" sz="24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Contrast</a:t>
                      </a:r>
                      <a:endParaRPr lang="it-IT" sz="2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OR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95% Conf. </a:t>
                      </a:r>
                      <a:r>
                        <a:rPr lang="it-IT" sz="2400" b="1" dirty="0" err="1"/>
                        <a:t>Interval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P-</a:t>
                      </a:r>
                      <a:r>
                        <a:rPr lang="it-IT" sz="2400" b="1" dirty="0" err="1"/>
                        <a:t>value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100076"/>
                  </a:ext>
                </a:extLst>
              </a:tr>
              <a:tr h="3962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vs. HFB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1.330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1.022, 1.723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0.0317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375073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MB vs. 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5.923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u="none" dirty="0"/>
                        <a:t>5.169, 6.794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1.77e-166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HFB vs. 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4.453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3.484, 5.721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2.95e-37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38037"/>
                  </a:ext>
                </a:extLst>
              </a:tr>
            </a:tbl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25FFC951-AC79-D03A-6F3B-A85275A9499A}"/>
              </a:ext>
            </a:extLst>
          </p:cNvPr>
          <p:cNvSpPr txBox="1"/>
          <p:nvPr/>
        </p:nvSpPr>
        <p:spPr>
          <a:xfrm>
            <a:off x="1490251" y="4168359"/>
            <a:ext cx="9155391" cy="584775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sz="1600" dirty="0"/>
              <a:t>Two-</a:t>
            </a:r>
            <a:r>
              <a:rPr lang="it-IT" sz="1600" dirty="0" err="1"/>
              <a:t>sided</a:t>
            </a:r>
            <a:r>
              <a:rPr lang="it-IT" sz="1600" dirty="0"/>
              <a:t> </a:t>
            </a:r>
            <a:r>
              <a:rPr lang="it-IT" sz="1600" dirty="0" err="1"/>
              <a:t>Fisher’s</a:t>
            </a:r>
            <a:r>
              <a:rPr lang="it-IT" sz="1600" dirty="0"/>
              <a:t> </a:t>
            </a:r>
            <a:r>
              <a:rPr lang="it-IT" sz="1600" dirty="0" err="1"/>
              <a:t>exact</a:t>
            </a:r>
            <a:r>
              <a:rPr lang="it-IT" sz="1600" dirty="0"/>
              <a:t> test. OR = </a:t>
            </a:r>
            <a:r>
              <a:rPr lang="it-IT" sz="1600" dirty="0" err="1"/>
              <a:t>odds</a:t>
            </a:r>
            <a:r>
              <a:rPr lang="it-IT" sz="1600" dirty="0"/>
              <a:t> ratio.</a:t>
            </a:r>
          </a:p>
          <a:p>
            <a:r>
              <a:rPr lang="it-IT" sz="1600" dirty="0" err="1"/>
              <a:t>All</a:t>
            </a:r>
            <a:r>
              <a:rPr lang="it-IT" sz="1600" dirty="0"/>
              <a:t> 2x2 contingency </a:t>
            </a:r>
            <a:r>
              <a:rPr lang="it-IT" sz="1600" dirty="0" err="1"/>
              <a:t>matrices</a:t>
            </a:r>
            <a:r>
              <a:rPr lang="it-IT" sz="1600" dirty="0"/>
              <a:t>, for </a:t>
            </a:r>
            <a:r>
              <a:rPr lang="it-IT" sz="1600" dirty="0" err="1"/>
              <a:t>each</a:t>
            </a:r>
            <a:r>
              <a:rPr lang="it-IT" sz="1600" dirty="0"/>
              <a:t> test, are </a:t>
            </a:r>
            <a:r>
              <a:rPr lang="it-IT" sz="1600" dirty="0" err="1"/>
              <a:t>built</a:t>
            </a:r>
            <a:r>
              <a:rPr lang="it-IT" sz="1600" dirty="0"/>
              <a:t> </a:t>
            </a:r>
            <a:r>
              <a:rPr lang="it-IT" sz="1600" dirty="0" err="1"/>
              <a:t>considering</a:t>
            </a:r>
            <a:r>
              <a:rPr lang="it-IT" sz="1600" dirty="0"/>
              <a:t> </a:t>
            </a:r>
            <a:r>
              <a:rPr lang="it-IT" sz="1600" dirty="0" err="1"/>
              <a:t>Alu</a:t>
            </a:r>
            <a:r>
              <a:rPr lang="it-IT" sz="1600" dirty="0"/>
              <a:t>+ and </a:t>
            </a:r>
            <a:r>
              <a:rPr lang="it-IT" sz="1600" dirty="0" err="1"/>
              <a:t>Alu</a:t>
            </a:r>
            <a:r>
              <a:rPr lang="it-IT" sz="1600" dirty="0"/>
              <a:t>- </a:t>
            </a:r>
            <a:r>
              <a:rPr lang="it-IT" sz="1600" dirty="0" err="1"/>
              <a:t>introns</a:t>
            </a:r>
            <a:r>
              <a:rPr lang="it-IT" sz="1600" dirty="0"/>
              <a:t> in Group1 vs. Group0.</a:t>
            </a:r>
          </a:p>
        </p:txBody>
      </p:sp>
    </p:spTree>
    <p:extLst>
      <p:ext uri="{BB962C8B-B14F-4D97-AF65-F5344CB8AC3E}">
        <p14:creationId xmlns:p14="http://schemas.microsoft.com/office/powerpoint/2010/main" val="43091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Alu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repeats</a:t>
            </a:r>
            <a:r>
              <a:rPr lang="it-IT" dirty="0">
                <a:solidFill>
                  <a:srgbClr val="002060"/>
                </a:solidFill>
              </a:rPr>
              <a:t> - </a:t>
            </a:r>
            <a:r>
              <a:rPr lang="it-IT" dirty="0" err="1">
                <a:solidFill>
                  <a:srgbClr val="002060"/>
                </a:solidFill>
              </a:rPr>
              <a:t>results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B6294C-04DD-46BD-B2FF-31AF90139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97"/>
            <a:ext cx="10515600" cy="4647244"/>
          </a:xfrm>
        </p:spPr>
        <p:txBody>
          <a:bodyPr>
            <a:normAutofit/>
          </a:bodyPr>
          <a:lstStyle/>
          <a:p>
            <a:r>
              <a:rPr lang="it-IT" sz="3200" dirty="0">
                <a:solidFill>
                  <a:srgbClr val="002060"/>
                </a:solidFill>
              </a:rPr>
              <a:t>MB and HFB </a:t>
            </a:r>
            <a:r>
              <a:rPr lang="it-IT" sz="3200" dirty="0" err="1">
                <a:solidFill>
                  <a:srgbClr val="002060"/>
                </a:solidFill>
              </a:rPr>
              <a:t>phenotype</a:t>
            </a:r>
            <a:r>
              <a:rPr lang="it-IT" sz="3200" dirty="0">
                <a:solidFill>
                  <a:srgbClr val="002060"/>
                </a:solidFill>
              </a:rPr>
              <a:t> show a </a:t>
            </a:r>
            <a:r>
              <a:rPr lang="it-IT" sz="3200" dirty="0" err="1">
                <a:solidFill>
                  <a:srgbClr val="002060"/>
                </a:solidFill>
              </a:rPr>
              <a:t>higher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proportion</a:t>
            </a:r>
            <a:r>
              <a:rPr lang="it-IT" sz="3200" dirty="0">
                <a:solidFill>
                  <a:srgbClr val="002060"/>
                </a:solidFill>
              </a:rPr>
              <a:t> of </a:t>
            </a:r>
            <a:r>
              <a:rPr lang="it-IT" sz="3200" dirty="0" err="1">
                <a:solidFill>
                  <a:srgbClr val="002060"/>
                </a:solidFill>
              </a:rPr>
              <a:t>Alu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repeats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than</a:t>
            </a:r>
            <a:r>
              <a:rPr lang="it-IT" sz="3200" dirty="0">
                <a:solidFill>
                  <a:srgbClr val="002060"/>
                </a:solidFill>
              </a:rPr>
              <a:t> the </a:t>
            </a:r>
            <a:r>
              <a:rPr lang="it-IT" sz="3200" dirty="0" err="1">
                <a:solidFill>
                  <a:srgbClr val="002060"/>
                </a:solidFill>
              </a:rPr>
              <a:t>expected</a:t>
            </a:r>
            <a:r>
              <a:rPr lang="it-IT" sz="3200" dirty="0">
                <a:solidFill>
                  <a:srgbClr val="002060"/>
                </a:solidFill>
              </a:rPr>
              <a:t> per BS </a:t>
            </a:r>
            <a:r>
              <a:rPr lang="it-IT" sz="3200" dirty="0" err="1">
                <a:solidFill>
                  <a:srgbClr val="002060"/>
                </a:solidFill>
              </a:rPr>
              <a:t>intron</a:t>
            </a:r>
            <a:r>
              <a:rPr lang="it-IT" sz="3200" dirty="0">
                <a:solidFill>
                  <a:srgbClr val="002060"/>
                </a:solidFill>
              </a:rPr>
              <a:t> (i.e., overall </a:t>
            </a:r>
            <a:r>
              <a:rPr lang="it-IT" sz="3200" dirty="0" err="1">
                <a:solidFill>
                  <a:srgbClr val="002060"/>
                </a:solidFill>
              </a:rPr>
              <a:t>average</a:t>
            </a:r>
            <a:r>
              <a:rPr lang="it-IT" sz="3200" dirty="0">
                <a:solidFill>
                  <a:srgbClr val="002060"/>
                </a:solidFill>
              </a:rPr>
              <a:t> per BS </a:t>
            </a:r>
            <a:r>
              <a:rPr lang="it-IT" sz="3200" dirty="0" err="1">
                <a:solidFill>
                  <a:srgbClr val="002060"/>
                </a:solidFill>
              </a:rPr>
              <a:t>intron</a:t>
            </a:r>
            <a:r>
              <a:rPr lang="it-IT" sz="3200" dirty="0">
                <a:solidFill>
                  <a:srgbClr val="002060"/>
                </a:solidFill>
              </a:rPr>
              <a:t>).</a:t>
            </a:r>
          </a:p>
          <a:p>
            <a:r>
              <a:rPr lang="it-IT" sz="3200" dirty="0">
                <a:solidFill>
                  <a:srgbClr val="002060"/>
                </a:solidFill>
              </a:rPr>
              <a:t>MB shows a </a:t>
            </a:r>
            <a:r>
              <a:rPr lang="it-IT" sz="3200" dirty="0" err="1">
                <a:solidFill>
                  <a:srgbClr val="002060"/>
                </a:solidFill>
              </a:rPr>
              <a:t>significantly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higher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number</a:t>
            </a:r>
            <a:r>
              <a:rPr lang="it-IT" sz="3200" dirty="0">
                <a:solidFill>
                  <a:srgbClr val="002060"/>
                </a:solidFill>
              </a:rPr>
              <a:t> of </a:t>
            </a:r>
            <a:r>
              <a:rPr lang="it-IT" sz="3200" dirty="0" err="1">
                <a:solidFill>
                  <a:srgbClr val="002060"/>
                </a:solidFill>
              </a:rPr>
              <a:t>Alu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repeats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than</a:t>
            </a:r>
            <a:r>
              <a:rPr lang="it-IT" sz="3200" dirty="0">
                <a:solidFill>
                  <a:srgbClr val="002060"/>
                </a:solidFill>
              </a:rPr>
              <a:t> HFB in BS </a:t>
            </a:r>
            <a:r>
              <a:rPr lang="it-IT" sz="3200" dirty="0" err="1">
                <a:solidFill>
                  <a:srgbClr val="002060"/>
                </a:solidFill>
              </a:rPr>
              <a:t>introns</a:t>
            </a:r>
            <a:r>
              <a:rPr lang="it-IT" sz="3200" dirty="0">
                <a:solidFill>
                  <a:srgbClr val="002060"/>
                </a:solidFill>
              </a:rPr>
              <a:t>.</a:t>
            </a:r>
          </a:p>
          <a:p>
            <a:r>
              <a:rPr lang="it-IT" sz="3200" dirty="0">
                <a:solidFill>
                  <a:srgbClr val="002060"/>
                </a:solidFill>
              </a:rPr>
              <a:t>HAB (and common to HAB) BS </a:t>
            </a:r>
            <a:r>
              <a:rPr lang="it-IT" sz="3200" dirty="0" err="1">
                <a:solidFill>
                  <a:srgbClr val="002060"/>
                </a:solidFill>
              </a:rPr>
              <a:t>introns</a:t>
            </a:r>
            <a:r>
              <a:rPr lang="it-IT" sz="3200" dirty="0">
                <a:solidFill>
                  <a:srgbClr val="002060"/>
                </a:solidFill>
              </a:rPr>
              <a:t> show </a:t>
            </a:r>
            <a:r>
              <a:rPr lang="it-IT" sz="3200" dirty="0" err="1">
                <a:solidFill>
                  <a:srgbClr val="002060"/>
                </a:solidFill>
              </a:rPr>
              <a:t>significantly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less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Alu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repeats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than</a:t>
            </a:r>
            <a:r>
              <a:rPr lang="it-IT" sz="3200" dirty="0">
                <a:solidFill>
                  <a:srgbClr val="002060"/>
                </a:solidFill>
              </a:rPr>
              <a:t> MB and HFB </a:t>
            </a:r>
            <a:r>
              <a:rPr lang="it-IT" sz="3200" dirty="0" err="1">
                <a:solidFill>
                  <a:srgbClr val="002060"/>
                </a:solidFill>
              </a:rPr>
              <a:t>ones</a:t>
            </a:r>
            <a:r>
              <a:rPr lang="it-IT" sz="3200" dirty="0">
                <a:solidFill>
                  <a:srgbClr val="002060"/>
                </a:solidFill>
              </a:rPr>
              <a:t>.</a:t>
            </a:r>
          </a:p>
          <a:p>
            <a:endParaRPr lang="it-IT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718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81C29DF6-ECCD-D769-9624-E31C953F381A}"/>
              </a:ext>
            </a:extLst>
          </p:cNvPr>
          <p:cNvSpPr txBox="1"/>
          <p:nvPr/>
        </p:nvSpPr>
        <p:spPr>
          <a:xfrm>
            <a:off x="3132079" y="3075057"/>
            <a:ext cx="59278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dirty="0"/>
              <a:t>1. </a:t>
            </a:r>
            <a:r>
              <a:rPr lang="it-IT" sz="4000" dirty="0" err="1"/>
              <a:t>Backsplicing</a:t>
            </a:r>
            <a:r>
              <a:rPr lang="it-IT" sz="4000" dirty="0"/>
              <a:t> event </a:t>
            </a:r>
            <a:r>
              <a:rPr lang="it-IT" sz="4000" dirty="0" err="1"/>
              <a:t>calling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217225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469A07A-E29C-BD93-C22C-38045A9D1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5E0D28E-6F2F-4715-A424-3B01AC64AD4B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1C29DF6-ECCD-D769-9624-E31C953F381A}"/>
              </a:ext>
            </a:extLst>
          </p:cNvPr>
          <p:cNvSpPr txBox="1"/>
          <p:nvPr/>
        </p:nvSpPr>
        <p:spPr>
          <a:xfrm>
            <a:off x="2667272" y="3075057"/>
            <a:ext cx="6857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dirty="0"/>
              <a:t>5. </a:t>
            </a:r>
            <a:r>
              <a:rPr lang="it-IT" sz="4000" dirty="0" err="1"/>
              <a:t>Differential</a:t>
            </a:r>
            <a:r>
              <a:rPr lang="it-IT" sz="4000" dirty="0"/>
              <a:t> splicing site </a:t>
            </a:r>
            <a:r>
              <a:rPr lang="it-IT" sz="4000" dirty="0" err="1"/>
              <a:t>usage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2474556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tangolo 35">
            <a:extLst>
              <a:ext uri="{FF2B5EF4-FFF2-40B4-BE49-F238E27FC236}">
                <a16:creationId xmlns:a16="http://schemas.microsoft.com/office/drawing/2014/main" id="{D4103248-D246-E8B7-92BB-9F09090BE0C8}"/>
              </a:ext>
            </a:extLst>
          </p:cNvPr>
          <p:cNvSpPr/>
          <p:nvPr/>
        </p:nvSpPr>
        <p:spPr>
          <a:xfrm>
            <a:off x="6475443" y="4233381"/>
            <a:ext cx="3265707" cy="1826255"/>
          </a:xfrm>
          <a:prstGeom prst="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2060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 splicing </a:t>
            </a:r>
            <a:r>
              <a:rPr lang="it-IT" dirty="0" err="1">
                <a:solidFill>
                  <a:srgbClr val="002060"/>
                </a:solidFill>
              </a:rPr>
              <a:t>junction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quantification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scheme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26738915-D4C2-910B-F1BF-E07D908B2C11}"/>
              </a:ext>
            </a:extLst>
          </p:cNvPr>
          <p:cNvSpPr/>
          <p:nvPr/>
        </p:nvSpPr>
        <p:spPr>
          <a:xfrm>
            <a:off x="2766527" y="1309429"/>
            <a:ext cx="2472613" cy="550506"/>
          </a:xfrm>
          <a:prstGeom prst="round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002060"/>
                </a:solidFill>
              </a:rPr>
              <a:t>STAR splicing </a:t>
            </a:r>
            <a:r>
              <a:rPr lang="it-IT" dirty="0" err="1">
                <a:solidFill>
                  <a:srgbClr val="002060"/>
                </a:solidFill>
              </a:rPr>
              <a:t>junctions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409E785-C0C4-AF77-8EAE-D332CA0FDF42}"/>
              </a:ext>
            </a:extLst>
          </p:cNvPr>
          <p:cNvSpPr/>
          <p:nvPr/>
        </p:nvSpPr>
        <p:spPr>
          <a:xfrm>
            <a:off x="2766527" y="2514601"/>
            <a:ext cx="2472613" cy="550506"/>
          </a:xfrm>
          <a:prstGeom prst="round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2060"/>
                </a:solidFill>
              </a:rPr>
              <a:t>Raw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quantification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79B84AE-AC11-B75A-52C4-7D5558F742BF}"/>
              </a:ext>
            </a:extLst>
          </p:cNvPr>
          <p:cNvSpPr txBox="1"/>
          <p:nvPr/>
        </p:nvSpPr>
        <p:spPr>
          <a:xfrm>
            <a:off x="4012164" y="2002602"/>
            <a:ext cx="1026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002060"/>
                </a:solidFill>
              </a:rPr>
              <a:t>Parsing</a:t>
            </a:r>
            <a:r>
              <a:rPr lang="it-IT" dirty="0">
                <a:solidFill>
                  <a:srgbClr val="002060"/>
                </a:solidFill>
              </a:rPr>
              <a:t> *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EAEC5F6A-7A4A-8C27-2FEE-B9EF73C7F3CF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4002834" y="1859935"/>
            <a:ext cx="0" cy="65466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3784FE0E-8988-9BD2-5650-F2CC6F7B36E5}"/>
              </a:ext>
            </a:extLst>
          </p:cNvPr>
          <p:cNvSpPr/>
          <p:nvPr/>
        </p:nvSpPr>
        <p:spPr>
          <a:xfrm>
            <a:off x="2766526" y="3618723"/>
            <a:ext cx="2472613" cy="700276"/>
          </a:xfrm>
          <a:prstGeom prst="round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002060"/>
                </a:solidFill>
              </a:rPr>
              <a:t>BS </a:t>
            </a:r>
            <a:r>
              <a:rPr lang="it-IT" dirty="0" err="1">
                <a:solidFill>
                  <a:srgbClr val="002060"/>
                </a:solidFill>
              </a:rPr>
              <a:t>junction</a:t>
            </a:r>
            <a:r>
              <a:rPr lang="it-IT" dirty="0">
                <a:solidFill>
                  <a:srgbClr val="002060"/>
                </a:solidFill>
              </a:rPr>
              <a:t> (BSJ) </a:t>
            </a:r>
            <a:r>
              <a:rPr lang="it-IT" dirty="0" err="1">
                <a:solidFill>
                  <a:srgbClr val="002060"/>
                </a:solidFill>
              </a:rPr>
              <a:t>quantification</a:t>
            </a:r>
            <a:endParaRPr lang="it-IT" dirty="0">
              <a:solidFill>
                <a:srgbClr val="002060"/>
              </a:solidFill>
            </a:endParaRP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D826642B-9F3A-B07C-E6EC-17F50708D0FF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>
          <a:xfrm flipH="1">
            <a:off x="4002833" y="3065107"/>
            <a:ext cx="1" cy="55361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FDB58024-6526-710B-B483-2D586E6D4179}"/>
              </a:ext>
            </a:extLst>
          </p:cNvPr>
          <p:cNvSpPr txBox="1"/>
          <p:nvPr/>
        </p:nvSpPr>
        <p:spPr>
          <a:xfrm>
            <a:off x="4014202" y="3157249"/>
            <a:ext cx="1118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Filtering *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40D23426-5E3B-ED00-C31C-E31D6F82291C}"/>
              </a:ext>
            </a:extLst>
          </p:cNvPr>
          <p:cNvSpPr txBox="1"/>
          <p:nvPr/>
        </p:nvSpPr>
        <p:spPr>
          <a:xfrm>
            <a:off x="6492623" y="3829444"/>
            <a:ext cx="163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* Custom code.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5269907-DF77-4103-509B-E95EB4BC5484}"/>
              </a:ext>
            </a:extLst>
          </p:cNvPr>
          <p:cNvSpPr/>
          <p:nvPr/>
        </p:nvSpPr>
        <p:spPr>
          <a:xfrm>
            <a:off x="2766525" y="4872615"/>
            <a:ext cx="2472613" cy="550506"/>
          </a:xfrm>
          <a:prstGeom prst="round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2060"/>
                </a:solidFill>
              </a:rPr>
              <a:t>edgeR</a:t>
            </a:r>
            <a:endParaRPr lang="it-IT" dirty="0">
              <a:solidFill>
                <a:srgbClr val="002060"/>
              </a:solidFill>
            </a:endParaRPr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E56BB148-6810-E39D-0AEB-454464BB8F42}"/>
              </a:ext>
            </a:extLst>
          </p:cNvPr>
          <p:cNvCxnSpPr>
            <a:cxnSpLocks/>
            <a:stCxn id="13" idx="2"/>
            <a:endCxn id="23" idx="0"/>
          </p:cNvCxnSpPr>
          <p:nvPr/>
        </p:nvCxnSpPr>
        <p:spPr>
          <a:xfrm flipH="1">
            <a:off x="4002832" y="4318999"/>
            <a:ext cx="1" cy="55361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D495FBE1-F575-522C-530C-BC048FCB7570}"/>
              </a:ext>
            </a:extLst>
          </p:cNvPr>
          <p:cNvCxnSpPr>
            <a:cxnSpLocks/>
            <a:stCxn id="23" idx="3"/>
            <a:endCxn id="36" idx="1"/>
          </p:cNvCxnSpPr>
          <p:nvPr/>
        </p:nvCxnSpPr>
        <p:spPr>
          <a:xfrm flipV="1">
            <a:off x="5239138" y="5146509"/>
            <a:ext cx="1236305" cy="1359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9BB442DC-92DB-2F0D-C1E5-B64043A373B1}"/>
              </a:ext>
            </a:extLst>
          </p:cNvPr>
          <p:cNvSpPr txBox="1"/>
          <p:nvPr/>
        </p:nvSpPr>
        <p:spPr>
          <a:xfrm>
            <a:off x="6621825" y="4270705"/>
            <a:ext cx="30053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 err="1">
                <a:solidFill>
                  <a:srgbClr val="002060"/>
                </a:solidFill>
              </a:rPr>
              <a:t>Normalization</a:t>
            </a:r>
            <a:r>
              <a:rPr lang="it-IT" dirty="0">
                <a:solidFill>
                  <a:srgbClr val="002060"/>
                </a:solidFill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it-IT" dirty="0" err="1">
                <a:solidFill>
                  <a:srgbClr val="002060"/>
                </a:solidFill>
              </a:rPr>
              <a:t>Dispersion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estimation</a:t>
            </a:r>
            <a:r>
              <a:rPr lang="it-IT" dirty="0">
                <a:solidFill>
                  <a:srgbClr val="002060"/>
                </a:solidFill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it-IT" dirty="0" err="1">
                <a:solidFill>
                  <a:srgbClr val="002060"/>
                </a:solidFill>
              </a:rPr>
              <a:t>Differential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junction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usage</a:t>
            </a:r>
            <a:r>
              <a:rPr lang="it-IT" dirty="0">
                <a:solidFill>
                  <a:srgbClr val="002060"/>
                </a:solidFill>
              </a:rPr>
              <a:t>:</a:t>
            </a:r>
          </a:p>
          <a:p>
            <a:pPr marL="742950" lvl="1" indent="-285750">
              <a:buFontTx/>
              <a:buChar char="-"/>
            </a:pPr>
            <a:r>
              <a:rPr lang="it-IT" dirty="0">
                <a:solidFill>
                  <a:srgbClr val="002060"/>
                </a:solidFill>
              </a:rPr>
              <a:t>MB vs. HAB</a:t>
            </a:r>
          </a:p>
          <a:p>
            <a:pPr marL="742950" lvl="1" indent="-285750">
              <a:buFontTx/>
              <a:buChar char="-"/>
            </a:pPr>
            <a:r>
              <a:rPr lang="it-IT" dirty="0">
                <a:solidFill>
                  <a:srgbClr val="002060"/>
                </a:solidFill>
              </a:rPr>
              <a:t>MB vs. HFB</a:t>
            </a:r>
          </a:p>
          <a:p>
            <a:pPr marL="742950" lvl="1" indent="-285750">
              <a:buFontTx/>
              <a:buChar char="-"/>
            </a:pPr>
            <a:r>
              <a:rPr lang="it-IT" dirty="0">
                <a:solidFill>
                  <a:srgbClr val="002060"/>
                </a:solidFill>
              </a:rPr>
              <a:t>HFB vs. HAB</a:t>
            </a:r>
          </a:p>
        </p:txBody>
      </p:sp>
    </p:spTree>
    <p:extLst>
      <p:ext uri="{BB962C8B-B14F-4D97-AF65-F5344CB8AC3E}">
        <p14:creationId xmlns:p14="http://schemas.microsoft.com/office/powerpoint/2010/main" val="400160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 err="1">
                <a:solidFill>
                  <a:srgbClr val="002060"/>
                </a:solidFill>
              </a:rPr>
              <a:t>Differential</a:t>
            </a:r>
            <a:r>
              <a:rPr lang="it-IT" dirty="0">
                <a:solidFill>
                  <a:srgbClr val="002060"/>
                </a:solidFill>
              </a:rPr>
              <a:t> splicing </a:t>
            </a:r>
            <a:r>
              <a:rPr lang="it-IT" dirty="0" err="1">
                <a:solidFill>
                  <a:srgbClr val="002060"/>
                </a:solidFill>
              </a:rPr>
              <a:t>usage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at</a:t>
            </a:r>
            <a:r>
              <a:rPr lang="it-IT" dirty="0">
                <a:solidFill>
                  <a:srgbClr val="002060"/>
                </a:solidFill>
              </a:rPr>
              <a:t> BS </a:t>
            </a:r>
            <a:r>
              <a:rPr lang="it-IT" dirty="0" err="1">
                <a:solidFill>
                  <a:srgbClr val="002060"/>
                </a:solidFill>
              </a:rPr>
              <a:t>introns</a:t>
            </a:r>
            <a:endParaRPr lang="it-IT" dirty="0">
              <a:solidFill>
                <a:srgbClr val="002060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840E088-1F9D-29D8-E61E-22B4D03833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948" y="1486431"/>
            <a:ext cx="5040000" cy="504000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48D0277-4463-9463-FD66-B9A18E0936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308" y="1486431"/>
            <a:ext cx="5040000" cy="50400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9FDDB3D0-F371-C1FE-D37D-AA4DBE1FCAE1}"/>
              </a:ext>
            </a:extLst>
          </p:cNvPr>
          <p:cNvSpPr txBox="1"/>
          <p:nvPr/>
        </p:nvSpPr>
        <p:spPr>
          <a:xfrm>
            <a:off x="1594902" y="1255598"/>
            <a:ext cx="3422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rgbClr val="002060"/>
                </a:solidFill>
              </a:rPr>
              <a:t>Up-</a:t>
            </a:r>
            <a:r>
              <a:rPr lang="it-IT" sz="2400" dirty="0" err="1">
                <a:solidFill>
                  <a:srgbClr val="002060"/>
                </a:solidFill>
              </a:rPr>
              <a:t>regulated</a:t>
            </a:r>
            <a:r>
              <a:rPr lang="it-IT" sz="2400" dirty="0">
                <a:solidFill>
                  <a:srgbClr val="002060"/>
                </a:solidFill>
              </a:rPr>
              <a:t> BS </a:t>
            </a:r>
            <a:r>
              <a:rPr lang="it-IT" sz="2400" dirty="0" err="1">
                <a:solidFill>
                  <a:srgbClr val="002060"/>
                </a:solidFill>
              </a:rPr>
              <a:t>junctions</a:t>
            </a:r>
            <a:endParaRPr lang="it-IT" sz="2400" dirty="0">
              <a:solidFill>
                <a:srgbClr val="002060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6626D41-BD80-E52A-7477-BD4F34B508B2}"/>
              </a:ext>
            </a:extLst>
          </p:cNvPr>
          <p:cNvSpPr txBox="1"/>
          <p:nvPr/>
        </p:nvSpPr>
        <p:spPr>
          <a:xfrm>
            <a:off x="6797122" y="1255598"/>
            <a:ext cx="3794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rgbClr val="002060"/>
                </a:solidFill>
              </a:rPr>
              <a:t>Down-</a:t>
            </a:r>
            <a:r>
              <a:rPr lang="it-IT" sz="2400" dirty="0" err="1">
                <a:solidFill>
                  <a:srgbClr val="002060"/>
                </a:solidFill>
              </a:rPr>
              <a:t>regulated</a:t>
            </a:r>
            <a:r>
              <a:rPr lang="it-IT" sz="2400" dirty="0">
                <a:solidFill>
                  <a:srgbClr val="002060"/>
                </a:solidFill>
              </a:rPr>
              <a:t> BS </a:t>
            </a:r>
            <a:r>
              <a:rPr lang="it-IT" sz="2400" dirty="0" err="1">
                <a:solidFill>
                  <a:srgbClr val="002060"/>
                </a:solidFill>
              </a:rPr>
              <a:t>junctions</a:t>
            </a:r>
            <a:endParaRPr lang="it-IT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86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03FE383-3635-4979-C442-75971C6A0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2A28002-877D-F5C6-A414-13DC8F270608}"/>
              </a:ext>
            </a:extLst>
          </p:cNvPr>
          <p:cNvSpPr txBox="1"/>
          <p:nvPr/>
        </p:nvSpPr>
        <p:spPr>
          <a:xfrm>
            <a:off x="621969" y="3606269"/>
            <a:ext cx="2616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Up-</a:t>
            </a:r>
            <a:r>
              <a:rPr lang="it-IT" dirty="0" err="1"/>
              <a:t>regulated</a:t>
            </a:r>
            <a:r>
              <a:rPr lang="it-IT" dirty="0"/>
              <a:t> BS </a:t>
            </a:r>
            <a:r>
              <a:rPr lang="it-IT" dirty="0" err="1"/>
              <a:t>junctions</a:t>
            </a:r>
            <a:endParaRPr lang="it-IT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B804C0A6-8A19-8D2F-5FD3-724AC2EC02DF}"/>
              </a:ext>
            </a:extLst>
          </p:cNvPr>
          <p:cNvSpPr/>
          <p:nvPr/>
        </p:nvSpPr>
        <p:spPr>
          <a:xfrm>
            <a:off x="225038" y="223109"/>
            <a:ext cx="148046" cy="17417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49EED7C-D665-E0B9-9E56-4A87708B06F0}"/>
              </a:ext>
            </a:extLst>
          </p:cNvPr>
          <p:cNvSpPr txBox="1"/>
          <p:nvPr/>
        </p:nvSpPr>
        <p:spPr>
          <a:xfrm>
            <a:off x="395548" y="142868"/>
            <a:ext cx="2367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MB-</a:t>
            </a:r>
            <a:r>
              <a:rPr lang="it-IT" sz="1600" dirty="0" err="1"/>
              <a:t>only</a:t>
            </a:r>
            <a:r>
              <a:rPr lang="it-IT" sz="1600" dirty="0"/>
              <a:t> (HFB/HAB-down)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D6403C18-CE48-1068-CCAC-CE8C8C96B098}"/>
              </a:ext>
            </a:extLst>
          </p:cNvPr>
          <p:cNvSpPr/>
          <p:nvPr/>
        </p:nvSpPr>
        <p:spPr>
          <a:xfrm>
            <a:off x="225038" y="494861"/>
            <a:ext cx="148046" cy="17417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495E4BD-D5F5-F521-3D70-40949981FFA2}"/>
              </a:ext>
            </a:extLst>
          </p:cNvPr>
          <p:cNvSpPr txBox="1"/>
          <p:nvPr/>
        </p:nvSpPr>
        <p:spPr>
          <a:xfrm>
            <a:off x="395548" y="416664"/>
            <a:ext cx="2367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HAB-</a:t>
            </a:r>
            <a:r>
              <a:rPr lang="it-IT" sz="1600" dirty="0" err="1"/>
              <a:t>only</a:t>
            </a:r>
            <a:r>
              <a:rPr lang="it-IT" sz="1600" dirty="0"/>
              <a:t> (MB/HFB-down)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BD9A4585-0D53-2496-4ACC-8FBBECAA954F}"/>
              </a:ext>
            </a:extLst>
          </p:cNvPr>
          <p:cNvSpPr/>
          <p:nvPr/>
        </p:nvSpPr>
        <p:spPr>
          <a:xfrm>
            <a:off x="225038" y="766613"/>
            <a:ext cx="148046" cy="174172"/>
          </a:xfrm>
          <a:prstGeom prst="rect">
            <a:avLst/>
          </a:prstGeom>
          <a:solidFill>
            <a:srgbClr val="CC99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2A1D2EF-196A-FAB4-0CD4-8C4005FE5695}"/>
              </a:ext>
            </a:extLst>
          </p:cNvPr>
          <p:cNvSpPr txBox="1"/>
          <p:nvPr/>
        </p:nvSpPr>
        <p:spPr>
          <a:xfrm>
            <a:off x="395548" y="684422"/>
            <a:ext cx="2367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HFB-</a:t>
            </a:r>
            <a:r>
              <a:rPr lang="it-IT" sz="1600" dirty="0" err="1"/>
              <a:t>only</a:t>
            </a:r>
            <a:r>
              <a:rPr lang="it-IT" sz="1600" dirty="0"/>
              <a:t> (MB/HAB-down)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9BD66101-A5A4-CDB3-DBBC-47C6F4E705CF}"/>
              </a:ext>
            </a:extLst>
          </p:cNvPr>
          <p:cNvSpPr/>
          <p:nvPr/>
        </p:nvSpPr>
        <p:spPr>
          <a:xfrm>
            <a:off x="225038" y="1035016"/>
            <a:ext cx="148046" cy="174172"/>
          </a:xfrm>
          <a:prstGeom prst="rect">
            <a:avLst/>
          </a:prstGeom>
          <a:solidFill>
            <a:srgbClr val="F67B00"/>
          </a:solidFill>
          <a:ln>
            <a:solidFill>
              <a:srgbClr val="99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00CE544-A38F-0D0A-20E0-B34C31A3948B}"/>
              </a:ext>
            </a:extLst>
          </p:cNvPr>
          <p:cNvSpPr txBox="1"/>
          <p:nvPr/>
        </p:nvSpPr>
        <p:spPr>
          <a:xfrm>
            <a:off x="395548" y="955126"/>
            <a:ext cx="2275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MB and HFB (HAB-down)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7245DFAF-791A-CBD1-8035-5E75929BF971}"/>
              </a:ext>
            </a:extLst>
          </p:cNvPr>
          <p:cNvSpPr/>
          <p:nvPr/>
        </p:nvSpPr>
        <p:spPr>
          <a:xfrm>
            <a:off x="225038" y="1299299"/>
            <a:ext cx="148046" cy="174172"/>
          </a:xfrm>
          <a:prstGeom prst="rect">
            <a:avLst/>
          </a:prstGeom>
          <a:solidFill>
            <a:srgbClr val="9900CC"/>
          </a:solidFill>
          <a:ln>
            <a:solidFill>
              <a:srgbClr val="7030A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528119C-57DC-C1DE-E2BD-E0CCC35EF96A}"/>
              </a:ext>
            </a:extLst>
          </p:cNvPr>
          <p:cNvSpPr txBox="1"/>
          <p:nvPr/>
        </p:nvSpPr>
        <p:spPr>
          <a:xfrm>
            <a:off x="395548" y="1217108"/>
            <a:ext cx="2275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MB and HAB (HFB-down)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CBFE16D5-9768-6B14-99B6-94112BBB0AE2}"/>
              </a:ext>
            </a:extLst>
          </p:cNvPr>
          <p:cNvSpPr/>
          <p:nvPr/>
        </p:nvSpPr>
        <p:spPr>
          <a:xfrm>
            <a:off x="225038" y="1563582"/>
            <a:ext cx="148046" cy="174172"/>
          </a:xfrm>
          <a:prstGeom prst="rect">
            <a:avLst/>
          </a:prstGeom>
          <a:solidFill>
            <a:srgbClr val="0099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C11482C6-4900-398D-46E7-98CD77666AFD}"/>
              </a:ext>
            </a:extLst>
          </p:cNvPr>
          <p:cNvSpPr txBox="1"/>
          <p:nvPr/>
        </p:nvSpPr>
        <p:spPr>
          <a:xfrm>
            <a:off x="395547" y="1481391"/>
            <a:ext cx="2275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HFB and HAB (MB-down)</a:t>
            </a:r>
          </a:p>
        </p:txBody>
      </p:sp>
    </p:spTree>
    <p:extLst>
      <p:ext uri="{BB962C8B-B14F-4D97-AF65-F5344CB8AC3E}">
        <p14:creationId xmlns:p14="http://schemas.microsoft.com/office/powerpoint/2010/main" val="2640198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1140180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solidFill>
                  <a:srgbClr val="002060"/>
                </a:solidFill>
              </a:rPr>
              <a:t>Differential</a:t>
            </a:r>
            <a:r>
              <a:rPr lang="it-IT" dirty="0">
                <a:solidFill>
                  <a:srgbClr val="002060"/>
                </a:solidFill>
              </a:rPr>
              <a:t> splicing </a:t>
            </a:r>
            <a:r>
              <a:rPr lang="it-IT" dirty="0" err="1">
                <a:solidFill>
                  <a:srgbClr val="002060"/>
                </a:solidFill>
              </a:rPr>
              <a:t>usage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at</a:t>
            </a:r>
            <a:r>
              <a:rPr lang="it-IT" dirty="0">
                <a:solidFill>
                  <a:srgbClr val="002060"/>
                </a:solidFill>
              </a:rPr>
              <a:t> BS+ </a:t>
            </a:r>
            <a:r>
              <a:rPr lang="it-IT" dirty="0" err="1">
                <a:solidFill>
                  <a:srgbClr val="002060"/>
                </a:solidFill>
              </a:rPr>
              <a:t>introns</a:t>
            </a:r>
            <a:br>
              <a:rPr lang="it-IT" dirty="0">
                <a:solidFill>
                  <a:srgbClr val="002060"/>
                </a:solidFill>
              </a:rPr>
            </a:br>
            <a:r>
              <a:rPr lang="it-IT" dirty="0">
                <a:solidFill>
                  <a:srgbClr val="002060"/>
                </a:solidFill>
              </a:rPr>
              <a:t>(</a:t>
            </a:r>
            <a:r>
              <a:rPr lang="it-IT" dirty="0" err="1">
                <a:solidFill>
                  <a:srgbClr val="002060"/>
                </a:solidFill>
              </a:rPr>
              <a:t>intron-level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analysis</a:t>
            </a:r>
            <a:r>
              <a:rPr lang="it-IT" dirty="0">
                <a:solidFill>
                  <a:srgbClr val="002060"/>
                </a:solidFill>
              </a:rPr>
              <a:t>)</a:t>
            </a:r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4562570E-753D-FE56-9B6E-39B6734A9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810755"/>
              </p:ext>
            </p:extLst>
          </p:nvPr>
        </p:nvGraphicFramePr>
        <p:xfrm>
          <a:off x="756789" y="2349356"/>
          <a:ext cx="8916272" cy="32217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72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32653">
                  <a:extLst>
                    <a:ext uri="{9D8B030D-6E8A-4147-A177-3AD203B41FA5}">
                      <a16:colId xmlns:a16="http://schemas.microsoft.com/office/drawing/2014/main" val="1090434250"/>
                    </a:ext>
                  </a:extLst>
                </a:gridCol>
                <a:gridCol w="2127379">
                  <a:extLst>
                    <a:ext uri="{9D8B030D-6E8A-4147-A177-3AD203B41FA5}">
                      <a16:colId xmlns:a16="http://schemas.microsoft.com/office/drawing/2014/main" val="4036997690"/>
                    </a:ext>
                  </a:extLst>
                </a:gridCol>
                <a:gridCol w="2183363">
                  <a:extLst>
                    <a:ext uri="{9D8B030D-6E8A-4147-A177-3AD203B41FA5}">
                      <a16:colId xmlns:a16="http://schemas.microsoft.com/office/drawing/2014/main" val="455833250"/>
                    </a:ext>
                  </a:extLst>
                </a:gridCol>
              </a:tblGrid>
              <a:tr h="478532">
                <a:tc>
                  <a:txBody>
                    <a:bodyPr/>
                    <a:lstStyle/>
                    <a:p>
                      <a:pPr algn="ctr"/>
                      <a:r>
                        <a:rPr lang="it-IT" sz="24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Contrast</a:t>
                      </a:r>
                      <a:endParaRPr lang="it-IT" sz="2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 err="1"/>
                        <a:t>Overspliced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None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 err="1"/>
                        <a:t>Underspliced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100076"/>
                  </a:ext>
                </a:extLst>
              </a:tr>
              <a:tr h="3962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706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dirty="0"/>
                        <a:t>815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dirty="0"/>
                        <a:t>177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375073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Non-MB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810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2818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1435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HFB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63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193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92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38037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Non-HFB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1453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3440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1520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0837047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426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dirty="0"/>
                        <a:t>1666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dirty="0"/>
                        <a:t>782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8039520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Non-HAB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1090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1967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830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430803"/>
                  </a:ext>
                </a:extLst>
              </a:tr>
            </a:tbl>
          </a:graphicData>
        </a:graphic>
      </p:graphicFrame>
      <p:sp>
        <p:nvSpPr>
          <p:cNvPr id="3" name="Parentesi graffa chiusa 2">
            <a:extLst>
              <a:ext uri="{FF2B5EF4-FFF2-40B4-BE49-F238E27FC236}">
                <a16:creationId xmlns:a16="http://schemas.microsoft.com/office/drawing/2014/main" id="{996DB8BC-71B4-3DD9-047B-6CA170D963CF}"/>
              </a:ext>
            </a:extLst>
          </p:cNvPr>
          <p:cNvSpPr/>
          <p:nvPr/>
        </p:nvSpPr>
        <p:spPr>
          <a:xfrm>
            <a:off x="9812398" y="2873827"/>
            <a:ext cx="193765" cy="86214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6600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AC39958-68F0-4C69-513E-E9E1A1A07A36}"/>
              </a:ext>
            </a:extLst>
          </p:cNvPr>
          <p:cNvSpPr txBox="1"/>
          <p:nvPr/>
        </p:nvSpPr>
        <p:spPr>
          <a:xfrm>
            <a:off x="10075832" y="3120235"/>
            <a:ext cx="1365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6600"/>
                </a:solidFill>
              </a:rPr>
              <a:t>6761 </a:t>
            </a:r>
            <a:r>
              <a:rPr lang="it-IT" dirty="0" err="1">
                <a:solidFill>
                  <a:srgbClr val="006600"/>
                </a:solidFill>
              </a:rPr>
              <a:t>introns</a:t>
            </a:r>
            <a:endParaRPr lang="it-IT" dirty="0">
              <a:solidFill>
                <a:srgbClr val="006600"/>
              </a:solidFill>
            </a:endParaRPr>
          </a:p>
        </p:txBody>
      </p:sp>
      <p:sp>
        <p:nvSpPr>
          <p:cNvPr id="7" name="Parentesi graffa chiusa 6">
            <a:extLst>
              <a:ext uri="{FF2B5EF4-FFF2-40B4-BE49-F238E27FC236}">
                <a16:creationId xmlns:a16="http://schemas.microsoft.com/office/drawing/2014/main" id="{25E6F23E-80EC-E3D4-51B4-383D8295CCC0}"/>
              </a:ext>
            </a:extLst>
          </p:cNvPr>
          <p:cNvSpPr/>
          <p:nvPr/>
        </p:nvSpPr>
        <p:spPr>
          <a:xfrm>
            <a:off x="9812398" y="3768633"/>
            <a:ext cx="193765" cy="86214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6600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8CD7DC2-A25C-E03B-1997-F4EE760BAFB3}"/>
              </a:ext>
            </a:extLst>
          </p:cNvPr>
          <p:cNvSpPr txBox="1"/>
          <p:nvPr/>
        </p:nvSpPr>
        <p:spPr>
          <a:xfrm>
            <a:off x="10075832" y="4015041"/>
            <a:ext cx="1365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6600"/>
                </a:solidFill>
              </a:rPr>
              <a:t>6761 </a:t>
            </a:r>
            <a:r>
              <a:rPr lang="it-IT" dirty="0" err="1">
                <a:solidFill>
                  <a:srgbClr val="006600"/>
                </a:solidFill>
              </a:rPr>
              <a:t>introns</a:t>
            </a:r>
            <a:endParaRPr lang="it-IT" dirty="0">
              <a:solidFill>
                <a:srgbClr val="006600"/>
              </a:solidFill>
            </a:endParaRPr>
          </a:p>
        </p:txBody>
      </p:sp>
      <p:sp>
        <p:nvSpPr>
          <p:cNvPr id="9" name="Parentesi graffa chiusa 8">
            <a:extLst>
              <a:ext uri="{FF2B5EF4-FFF2-40B4-BE49-F238E27FC236}">
                <a16:creationId xmlns:a16="http://schemas.microsoft.com/office/drawing/2014/main" id="{7302AE8B-1383-542A-716D-87B1612718A6}"/>
              </a:ext>
            </a:extLst>
          </p:cNvPr>
          <p:cNvSpPr/>
          <p:nvPr/>
        </p:nvSpPr>
        <p:spPr>
          <a:xfrm>
            <a:off x="9812398" y="4663439"/>
            <a:ext cx="193765" cy="86214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6600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6C369AF-CB43-572F-2BDC-5A5273BA9764}"/>
              </a:ext>
            </a:extLst>
          </p:cNvPr>
          <p:cNvSpPr txBox="1"/>
          <p:nvPr/>
        </p:nvSpPr>
        <p:spPr>
          <a:xfrm>
            <a:off x="10075832" y="4909847"/>
            <a:ext cx="1365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6600"/>
                </a:solidFill>
              </a:rPr>
              <a:t>6761 </a:t>
            </a:r>
            <a:r>
              <a:rPr lang="it-IT" dirty="0" err="1">
                <a:solidFill>
                  <a:srgbClr val="006600"/>
                </a:solidFill>
              </a:rPr>
              <a:t>introns</a:t>
            </a:r>
            <a:endParaRPr lang="it-IT" dirty="0">
              <a:solidFill>
                <a:srgbClr val="00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946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BS </a:t>
            </a:r>
            <a:r>
              <a:rPr lang="it-IT" dirty="0" err="1">
                <a:solidFill>
                  <a:srgbClr val="002060"/>
                </a:solidFill>
              </a:rPr>
              <a:t>junction</a:t>
            </a:r>
            <a:r>
              <a:rPr lang="it-IT" dirty="0">
                <a:solidFill>
                  <a:srgbClr val="002060"/>
                </a:solidFill>
              </a:rPr>
              <a:t> over-</a:t>
            </a:r>
            <a:r>
              <a:rPr lang="it-IT" dirty="0" err="1">
                <a:solidFill>
                  <a:srgbClr val="002060"/>
                </a:solidFill>
              </a:rPr>
              <a:t>usage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enrichment</a:t>
            </a:r>
            <a:endParaRPr lang="it-IT" dirty="0">
              <a:solidFill>
                <a:srgbClr val="002060"/>
              </a:solidFill>
            </a:endParaRPr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4562570E-753D-FE56-9B6E-39B6734A9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832360"/>
              </p:ext>
            </p:extLst>
          </p:nvPr>
        </p:nvGraphicFramePr>
        <p:xfrm>
          <a:off x="1438872" y="1818134"/>
          <a:ext cx="9314256" cy="32217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69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8841">
                  <a:extLst>
                    <a:ext uri="{9D8B030D-6E8A-4147-A177-3AD203B41FA5}">
                      <a16:colId xmlns:a16="http://schemas.microsoft.com/office/drawing/2014/main" val="1090434250"/>
                    </a:ext>
                  </a:extLst>
                </a:gridCol>
                <a:gridCol w="27711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4989">
                  <a:extLst>
                    <a:ext uri="{9D8B030D-6E8A-4147-A177-3AD203B41FA5}">
                      <a16:colId xmlns:a16="http://schemas.microsoft.com/office/drawing/2014/main" val="1596929634"/>
                    </a:ext>
                  </a:extLst>
                </a:gridCol>
              </a:tblGrid>
              <a:tr h="478532">
                <a:tc>
                  <a:txBody>
                    <a:bodyPr/>
                    <a:lstStyle/>
                    <a:p>
                      <a:pPr algn="ctr"/>
                      <a:r>
                        <a:rPr lang="it-IT" sz="24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Contrast</a:t>
                      </a:r>
                      <a:endParaRPr lang="it-IT" sz="2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OR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95% Conf. </a:t>
                      </a:r>
                      <a:r>
                        <a:rPr lang="it-IT" sz="2400" b="1" dirty="0" err="1"/>
                        <a:t>Interval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P-</a:t>
                      </a:r>
                      <a:r>
                        <a:rPr lang="it-IT" sz="2400" b="1" dirty="0" err="1"/>
                        <a:t>value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100076"/>
                  </a:ext>
                </a:extLst>
              </a:tr>
              <a:tr h="3962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</a:t>
                      </a:r>
                      <a:r>
                        <a:rPr lang="it-IT" sz="2400" b="1" dirty="0" err="1"/>
                        <a:t>oversplicing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3.013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2.647, 3.431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2.20e-64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375073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MB </a:t>
                      </a:r>
                      <a:r>
                        <a:rPr lang="it-IT" sz="2400" b="1" dirty="0" err="1"/>
                        <a:t>undersplicing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0.427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0" u="none" dirty="0"/>
                        <a:t>0.356, 0.509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4.31e-24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HFB </a:t>
                      </a:r>
                      <a:r>
                        <a:rPr lang="it-IT" sz="2400" b="1" dirty="0" err="1"/>
                        <a:t>oversplicing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0.773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0.568, 1.040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0.0912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38037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HFB </a:t>
                      </a:r>
                      <a:r>
                        <a:rPr lang="it-IT" sz="2400" b="1" dirty="0" err="1"/>
                        <a:t>undersplicing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1.079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0.826, 1.401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0.5531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332494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HAB </a:t>
                      </a:r>
                      <a:r>
                        <a:rPr lang="it-IT" sz="2400" b="1" dirty="0" err="1"/>
                        <a:t>oversplicing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0.462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0.404, 0.526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4.74e-33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8530688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HAB </a:t>
                      </a:r>
                      <a:r>
                        <a:rPr lang="it-IT" sz="2400" b="1" dirty="0" err="1"/>
                        <a:t>undersplicing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1.112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0.987, 1.253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0.0769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5591311"/>
                  </a:ext>
                </a:extLst>
              </a:tr>
            </a:tbl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CCECB866-F545-8B71-5595-8A11CDA2FDFE}"/>
              </a:ext>
            </a:extLst>
          </p:cNvPr>
          <p:cNvSpPr txBox="1"/>
          <p:nvPr/>
        </p:nvSpPr>
        <p:spPr>
          <a:xfrm>
            <a:off x="1524203" y="5243191"/>
            <a:ext cx="9143593" cy="830997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sz="1600" dirty="0"/>
              <a:t>Two-</a:t>
            </a:r>
            <a:r>
              <a:rPr lang="it-IT" sz="1600" dirty="0" err="1"/>
              <a:t>sided</a:t>
            </a:r>
            <a:r>
              <a:rPr lang="it-IT" sz="1600" dirty="0"/>
              <a:t> </a:t>
            </a:r>
            <a:r>
              <a:rPr lang="it-IT" sz="1600" dirty="0" err="1"/>
              <a:t>Fisher’s</a:t>
            </a:r>
            <a:r>
              <a:rPr lang="it-IT" sz="1600" dirty="0"/>
              <a:t> </a:t>
            </a:r>
            <a:r>
              <a:rPr lang="it-IT" sz="1600" dirty="0" err="1"/>
              <a:t>exact</a:t>
            </a:r>
            <a:r>
              <a:rPr lang="it-IT" sz="1600" dirty="0"/>
              <a:t> test. OR = </a:t>
            </a:r>
            <a:r>
              <a:rPr lang="it-IT" sz="1600" dirty="0" err="1"/>
              <a:t>odds</a:t>
            </a:r>
            <a:r>
              <a:rPr lang="it-IT" sz="1600" dirty="0"/>
              <a:t> ratio.</a:t>
            </a:r>
          </a:p>
          <a:p>
            <a:r>
              <a:rPr lang="it-IT" sz="1600" dirty="0" err="1"/>
              <a:t>All</a:t>
            </a:r>
            <a:r>
              <a:rPr lang="it-IT" sz="1600" dirty="0"/>
              <a:t> 2x2 contingency </a:t>
            </a:r>
            <a:r>
              <a:rPr lang="it-IT" sz="1600" dirty="0" err="1"/>
              <a:t>matrices</a:t>
            </a:r>
            <a:r>
              <a:rPr lang="it-IT" sz="1600" dirty="0"/>
              <a:t>, for </a:t>
            </a:r>
            <a:r>
              <a:rPr lang="it-IT" sz="1600" dirty="0" err="1"/>
              <a:t>each</a:t>
            </a:r>
            <a:r>
              <a:rPr lang="it-IT" sz="1600" dirty="0"/>
              <a:t> test, are </a:t>
            </a:r>
            <a:r>
              <a:rPr lang="it-IT" sz="1600" dirty="0" err="1"/>
              <a:t>built</a:t>
            </a:r>
            <a:r>
              <a:rPr lang="it-IT" sz="1600" dirty="0"/>
              <a:t> </a:t>
            </a:r>
            <a:r>
              <a:rPr lang="it-IT" sz="1600" dirty="0" err="1"/>
              <a:t>considering</a:t>
            </a:r>
            <a:r>
              <a:rPr lang="it-IT" sz="1600" dirty="0"/>
              <a:t> the </a:t>
            </a:r>
            <a:r>
              <a:rPr lang="it-IT" sz="1600" dirty="0" err="1"/>
              <a:t>number</a:t>
            </a:r>
            <a:r>
              <a:rPr lang="it-IT" sz="1600" dirty="0"/>
              <a:t> of over (or under) </a:t>
            </a:r>
            <a:r>
              <a:rPr lang="it-IT" sz="1600" dirty="0" err="1"/>
              <a:t>spliced</a:t>
            </a:r>
            <a:r>
              <a:rPr lang="it-IT" sz="1600" dirty="0"/>
              <a:t> </a:t>
            </a:r>
            <a:r>
              <a:rPr lang="it-IT" sz="1600" dirty="0" err="1"/>
              <a:t>BSJs</a:t>
            </a:r>
            <a:endParaRPr lang="it-IT" sz="1600" dirty="0"/>
          </a:p>
          <a:p>
            <a:r>
              <a:rPr lang="it-IT" sz="1600" dirty="0"/>
              <a:t>per </a:t>
            </a:r>
            <a:r>
              <a:rPr lang="it-IT" sz="1600" dirty="0" err="1"/>
              <a:t>phenotype</a:t>
            </a:r>
            <a:r>
              <a:rPr lang="it-IT" sz="1600" dirty="0"/>
              <a:t> </a:t>
            </a:r>
            <a:r>
              <a:rPr lang="it-IT" sz="1600" dirty="0" err="1"/>
              <a:t>against</a:t>
            </a:r>
            <a:r>
              <a:rPr lang="it-IT" sz="1600" dirty="0"/>
              <a:t> non-</a:t>
            </a:r>
            <a:r>
              <a:rPr lang="it-IT" sz="1600" dirty="0" err="1"/>
              <a:t>differentially</a:t>
            </a:r>
            <a:r>
              <a:rPr lang="it-IT" sz="1600" dirty="0"/>
              <a:t> </a:t>
            </a:r>
            <a:r>
              <a:rPr lang="it-IT" sz="1600" dirty="0" err="1"/>
              <a:t>spliced</a:t>
            </a:r>
            <a:r>
              <a:rPr lang="it-IT" sz="1600" dirty="0"/>
              <a:t> </a:t>
            </a:r>
            <a:r>
              <a:rPr lang="it-IT" sz="1600" dirty="0" err="1"/>
              <a:t>BSJs</a:t>
            </a:r>
            <a:r>
              <a:rPr lang="it-IT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957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CD0D7E61-2EE1-F0E6-3236-A2514D620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18DB1D7-A3DA-022E-B840-A2BD0239D3A0}"/>
              </a:ext>
            </a:extLst>
          </p:cNvPr>
          <p:cNvSpPr txBox="1"/>
          <p:nvPr/>
        </p:nvSpPr>
        <p:spPr>
          <a:xfrm>
            <a:off x="569167" y="721568"/>
            <a:ext cx="4479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Almost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over-</a:t>
            </a:r>
            <a:r>
              <a:rPr lang="it-IT" dirty="0" err="1"/>
              <a:t>spliced</a:t>
            </a:r>
            <a:r>
              <a:rPr lang="it-IT" dirty="0"/>
              <a:t> </a:t>
            </a:r>
            <a:r>
              <a:rPr lang="it-IT" dirty="0" err="1"/>
              <a:t>BSJs</a:t>
            </a:r>
            <a:r>
              <a:rPr lang="it-IT" dirty="0"/>
              <a:t> in MB vs. HAB</a:t>
            </a:r>
          </a:p>
          <a:p>
            <a:r>
              <a:rPr lang="it-IT" dirty="0"/>
              <a:t>are </a:t>
            </a:r>
            <a:r>
              <a:rPr lang="it-IT" dirty="0" err="1"/>
              <a:t>also</a:t>
            </a:r>
            <a:r>
              <a:rPr lang="it-IT" dirty="0"/>
              <a:t> over-</a:t>
            </a:r>
            <a:r>
              <a:rPr lang="it-IT" dirty="0" err="1"/>
              <a:t>spliced</a:t>
            </a:r>
            <a:r>
              <a:rPr lang="it-IT" dirty="0"/>
              <a:t> in MB vs. HFB.</a:t>
            </a:r>
          </a:p>
        </p:txBody>
      </p:sp>
    </p:spTree>
    <p:extLst>
      <p:ext uri="{BB962C8B-B14F-4D97-AF65-F5344CB8AC3E}">
        <p14:creationId xmlns:p14="http://schemas.microsoft.com/office/powerpoint/2010/main" val="4002487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 err="1">
                <a:solidFill>
                  <a:srgbClr val="002060"/>
                </a:solidFill>
              </a:rPr>
              <a:t>Oversplicing</a:t>
            </a:r>
            <a:r>
              <a:rPr lang="it-IT" dirty="0">
                <a:solidFill>
                  <a:srgbClr val="002060"/>
                </a:solidFill>
              </a:rPr>
              <a:t>-Gene </a:t>
            </a:r>
            <a:r>
              <a:rPr lang="it-IT" dirty="0" err="1">
                <a:solidFill>
                  <a:srgbClr val="002060"/>
                </a:solidFill>
              </a:rPr>
              <a:t>regulation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association</a:t>
            </a:r>
            <a:endParaRPr lang="it-IT" dirty="0">
              <a:solidFill>
                <a:srgbClr val="002060"/>
              </a:solidFill>
            </a:endParaRPr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4562570E-753D-FE56-9B6E-39B6734A9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949603"/>
              </p:ext>
            </p:extLst>
          </p:nvPr>
        </p:nvGraphicFramePr>
        <p:xfrm>
          <a:off x="887386" y="1752819"/>
          <a:ext cx="10417226" cy="23073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247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3241">
                  <a:extLst>
                    <a:ext uri="{9D8B030D-6E8A-4147-A177-3AD203B41FA5}">
                      <a16:colId xmlns:a16="http://schemas.microsoft.com/office/drawing/2014/main" val="2246663092"/>
                    </a:ext>
                  </a:extLst>
                </a:gridCol>
                <a:gridCol w="1287624">
                  <a:extLst>
                    <a:ext uri="{9D8B030D-6E8A-4147-A177-3AD203B41FA5}">
                      <a16:colId xmlns:a16="http://schemas.microsoft.com/office/drawing/2014/main" val="1090434250"/>
                    </a:ext>
                  </a:extLst>
                </a:gridCol>
                <a:gridCol w="27898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1765">
                  <a:extLst>
                    <a:ext uri="{9D8B030D-6E8A-4147-A177-3AD203B41FA5}">
                      <a16:colId xmlns:a16="http://schemas.microsoft.com/office/drawing/2014/main" val="1596929634"/>
                    </a:ext>
                  </a:extLst>
                </a:gridCol>
              </a:tblGrid>
              <a:tr h="478532">
                <a:tc>
                  <a:txBody>
                    <a:bodyPr/>
                    <a:lstStyle/>
                    <a:p>
                      <a:pPr algn="ctr"/>
                      <a:r>
                        <a:rPr lang="it-IT" sz="24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Contrast</a:t>
                      </a:r>
                      <a:endParaRPr lang="it-IT" sz="2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Gene </a:t>
                      </a:r>
                      <a:r>
                        <a:rPr lang="it-IT" sz="2400" b="1" dirty="0" err="1"/>
                        <a:t>regulation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OR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95% Conf. </a:t>
                      </a:r>
                      <a:r>
                        <a:rPr lang="it-IT" sz="2400" b="1" dirty="0" err="1"/>
                        <a:t>Interval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P-</a:t>
                      </a:r>
                      <a:r>
                        <a:rPr lang="it-IT" sz="2400" b="1" dirty="0" err="1"/>
                        <a:t>value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100076"/>
                  </a:ext>
                </a:extLst>
              </a:tr>
              <a:tr h="3962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vs. 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Up-</a:t>
                      </a:r>
                      <a:r>
                        <a:rPr lang="it-IT" sz="2400" b="1" dirty="0" err="1"/>
                        <a:t>regulation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12.589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9.747, 16.341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4.67e-106</a:t>
                      </a:r>
                    </a:p>
                  </a:txBody>
                  <a:tcPr anchor="ctr"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375073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vs. 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Down-</a:t>
                      </a:r>
                      <a:r>
                        <a:rPr lang="it-IT" sz="2400" b="1" dirty="0" err="1"/>
                        <a:t>regulation</a:t>
                      </a:r>
                      <a:endParaRPr lang="it-IT" sz="2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2.424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u="none" dirty="0"/>
                        <a:t>1.308, 4.390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3.34e-03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vs. HFB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Up-</a:t>
                      </a:r>
                      <a:r>
                        <a:rPr lang="it-IT" sz="2400" b="1" dirty="0" err="1"/>
                        <a:t>regulation</a:t>
                      </a:r>
                      <a:endParaRPr lang="it-IT" sz="2400" b="0" dirty="0"/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5.043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3.919, 6.521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5.56e-42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38037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vs. HFB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Down-</a:t>
                      </a:r>
                      <a:r>
                        <a:rPr lang="it-IT" sz="2400" b="0" dirty="0" err="1"/>
                        <a:t>regulation</a:t>
                      </a:r>
                      <a:endParaRPr lang="it-IT" sz="2400" b="0" dirty="0"/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0.204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0.052, 0.576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5.08e-04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332494"/>
                  </a:ext>
                </a:extLst>
              </a:tr>
            </a:tbl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CCECB866-F545-8B71-5595-8A11CDA2FDFE}"/>
              </a:ext>
            </a:extLst>
          </p:cNvPr>
          <p:cNvSpPr txBox="1"/>
          <p:nvPr/>
        </p:nvSpPr>
        <p:spPr>
          <a:xfrm>
            <a:off x="1524202" y="4365625"/>
            <a:ext cx="9143593" cy="830997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sz="1600" dirty="0"/>
              <a:t>Two-</a:t>
            </a:r>
            <a:r>
              <a:rPr lang="it-IT" sz="1600" dirty="0" err="1"/>
              <a:t>sided</a:t>
            </a:r>
            <a:r>
              <a:rPr lang="it-IT" sz="1600" dirty="0"/>
              <a:t> </a:t>
            </a:r>
            <a:r>
              <a:rPr lang="it-IT" sz="1600" dirty="0" err="1"/>
              <a:t>Fisher’s</a:t>
            </a:r>
            <a:r>
              <a:rPr lang="it-IT" sz="1600" dirty="0"/>
              <a:t> </a:t>
            </a:r>
            <a:r>
              <a:rPr lang="it-IT" sz="1600" dirty="0" err="1"/>
              <a:t>exact</a:t>
            </a:r>
            <a:r>
              <a:rPr lang="it-IT" sz="1600" dirty="0"/>
              <a:t> test. OR = </a:t>
            </a:r>
            <a:r>
              <a:rPr lang="it-IT" sz="1600" dirty="0" err="1"/>
              <a:t>odds</a:t>
            </a:r>
            <a:r>
              <a:rPr lang="it-IT" sz="1600" dirty="0"/>
              <a:t> ratio.</a:t>
            </a:r>
          </a:p>
          <a:p>
            <a:r>
              <a:rPr lang="it-IT" sz="1600" dirty="0" err="1"/>
              <a:t>All</a:t>
            </a:r>
            <a:r>
              <a:rPr lang="it-IT" sz="1600" dirty="0"/>
              <a:t> 2x2 contingency </a:t>
            </a:r>
            <a:r>
              <a:rPr lang="it-IT" sz="1600" dirty="0" err="1"/>
              <a:t>matrices</a:t>
            </a:r>
            <a:r>
              <a:rPr lang="it-IT" sz="1600" dirty="0"/>
              <a:t>, for </a:t>
            </a:r>
            <a:r>
              <a:rPr lang="it-IT" sz="1600" dirty="0" err="1"/>
              <a:t>each</a:t>
            </a:r>
            <a:r>
              <a:rPr lang="it-IT" sz="1600" dirty="0"/>
              <a:t> test, are </a:t>
            </a:r>
            <a:r>
              <a:rPr lang="it-IT" sz="1600" dirty="0" err="1"/>
              <a:t>built</a:t>
            </a:r>
            <a:r>
              <a:rPr lang="it-IT" sz="1600" dirty="0"/>
              <a:t> </a:t>
            </a:r>
            <a:r>
              <a:rPr lang="it-IT" sz="1600" dirty="0" err="1"/>
              <a:t>considering</a:t>
            </a:r>
            <a:r>
              <a:rPr lang="it-IT" sz="1600" dirty="0"/>
              <a:t> the </a:t>
            </a:r>
            <a:r>
              <a:rPr lang="it-IT" sz="1600" dirty="0" err="1"/>
              <a:t>number</a:t>
            </a:r>
            <a:r>
              <a:rPr lang="it-IT" sz="1600" dirty="0"/>
              <a:t> of over (or under) </a:t>
            </a:r>
            <a:r>
              <a:rPr lang="it-IT" sz="1600" dirty="0" err="1"/>
              <a:t>spliced</a:t>
            </a:r>
            <a:r>
              <a:rPr lang="it-IT" sz="1600" dirty="0"/>
              <a:t> </a:t>
            </a:r>
            <a:r>
              <a:rPr lang="it-IT" sz="1600" dirty="0" err="1"/>
              <a:t>BSJs</a:t>
            </a:r>
            <a:endParaRPr lang="it-IT" sz="1600" dirty="0"/>
          </a:p>
          <a:p>
            <a:r>
              <a:rPr lang="it-IT" sz="1600" dirty="0"/>
              <a:t>per </a:t>
            </a:r>
            <a:r>
              <a:rPr lang="it-IT" sz="1600" dirty="0" err="1"/>
              <a:t>phenotype</a:t>
            </a:r>
            <a:r>
              <a:rPr lang="it-IT" sz="1600" dirty="0"/>
              <a:t> </a:t>
            </a:r>
            <a:r>
              <a:rPr lang="it-IT" sz="1600" dirty="0" err="1"/>
              <a:t>against</a:t>
            </a:r>
            <a:r>
              <a:rPr lang="it-IT" sz="1600" dirty="0"/>
              <a:t> non-</a:t>
            </a:r>
            <a:r>
              <a:rPr lang="it-IT" sz="1600" dirty="0" err="1"/>
              <a:t>differentially</a:t>
            </a:r>
            <a:r>
              <a:rPr lang="it-IT" sz="1600" dirty="0"/>
              <a:t> </a:t>
            </a:r>
            <a:r>
              <a:rPr lang="it-IT" sz="1600" dirty="0" err="1"/>
              <a:t>spliced</a:t>
            </a:r>
            <a:r>
              <a:rPr lang="it-IT" sz="1600" dirty="0"/>
              <a:t> </a:t>
            </a:r>
            <a:r>
              <a:rPr lang="it-IT" sz="1600" dirty="0" err="1"/>
              <a:t>BSJs</a:t>
            </a:r>
            <a:r>
              <a:rPr lang="it-IT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79921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>
            <a:normAutofit/>
          </a:bodyPr>
          <a:lstStyle/>
          <a:p>
            <a:r>
              <a:rPr lang="it-IT" dirty="0" err="1">
                <a:solidFill>
                  <a:srgbClr val="002060"/>
                </a:solidFill>
              </a:rPr>
              <a:t>Backsplicing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junction</a:t>
            </a:r>
            <a:r>
              <a:rPr lang="it-IT" dirty="0">
                <a:solidFill>
                  <a:srgbClr val="002060"/>
                </a:solidFill>
              </a:rPr>
              <a:t> (BSJ) </a:t>
            </a:r>
            <a:r>
              <a:rPr lang="it-IT" dirty="0" err="1">
                <a:solidFill>
                  <a:srgbClr val="002060"/>
                </a:solidFill>
              </a:rPr>
              <a:t>regulation</a:t>
            </a:r>
            <a:r>
              <a:rPr lang="it-IT" dirty="0">
                <a:solidFill>
                  <a:srgbClr val="002060"/>
                </a:solidFill>
              </a:rPr>
              <a:t> - </a:t>
            </a:r>
            <a:r>
              <a:rPr lang="it-IT" dirty="0" err="1">
                <a:solidFill>
                  <a:srgbClr val="002060"/>
                </a:solidFill>
              </a:rPr>
              <a:t>results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B6294C-04DD-46BD-B2FF-31AF90139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97"/>
            <a:ext cx="10515600" cy="4647244"/>
          </a:xfrm>
        </p:spPr>
        <p:txBody>
          <a:bodyPr>
            <a:normAutofit/>
          </a:bodyPr>
          <a:lstStyle/>
          <a:p>
            <a:r>
              <a:rPr lang="it-IT" sz="3200" dirty="0">
                <a:solidFill>
                  <a:srgbClr val="002060"/>
                </a:solidFill>
              </a:rPr>
              <a:t>Over-</a:t>
            </a:r>
            <a:r>
              <a:rPr lang="it-IT" sz="3200" dirty="0" err="1">
                <a:solidFill>
                  <a:srgbClr val="002060"/>
                </a:solidFill>
              </a:rPr>
              <a:t>usage</a:t>
            </a:r>
            <a:r>
              <a:rPr lang="it-IT" sz="3200" dirty="0">
                <a:solidFill>
                  <a:srgbClr val="002060"/>
                </a:solidFill>
              </a:rPr>
              <a:t> of </a:t>
            </a:r>
            <a:r>
              <a:rPr lang="it-IT" sz="3200" dirty="0" err="1">
                <a:solidFill>
                  <a:srgbClr val="002060"/>
                </a:solidFill>
              </a:rPr>
              <a:t>BSJs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is</a:t>
            </a:r>
            <a:r>
              <a:rPr lang="it-IT" sz="3200" dirty="0">
                <a:solidFill>
                  <a:srgbClr val="002060"/>
                </a:solidFill>
              </a:rPr>
              <a:t> a </a:t>
            </a:r>
            <a:r>
              <a:rPr lang="it-IT" sz="3200" dirty="0" err="1">
                <a:solidFill>
                  <a:srgbClr val="002060"/>
                </a:solidFill>
              </a:rPr>
              <a:t>typical</a:t>
            </a:r>
            <a:r>
              <a:rPr lang="it-IT" sz="3200" dirty="0">
                <a:solidFill>
                  <a:srgbClr val="002060"/>
                </a:solidFill>
              </a:rPr>
              <a:t> feature of MB </a:t>
            </a:r>
            <a:r>
              <a:rPr lang="it-IT" sz="3200" dirty="0" err="1">
                <a:solidFill>
                  <a:srgbClr val="002060"/>
                </a:solidFill>
              </a:rPr>
              <a:t>subjects</a:t>
            </a:r>
            <a:r>
              <a:rPr lang="it-IT" sz="3200" dirty="0">
                <a:solidFill>
                  <a:srgbClr val="002060"/>
                </a:solidFill>
              </a:rPr>
              <a:t>. </a:t>
            </a:r>
            <a:r>
              <a:rPr lang="it-IT" sz="3200" dirty="0" err="1">
                <a:solidFill>
                  <a:srgbClr val="002060"/>
                </a:solidFill>
              </a:rPr>
              <a:t>Enrichment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analysis</a:t>
            </a:r>
            <a:r>
              <a:rPr lang="it-IT" sz="3200" dirty="0">
                <a:solidFill>
                  <a:srgbClr val="002060"/>
                </a:solidFill>
              </a:rPr>
              <a:t> shows 3 times more </a:t>
            </a:r>
            <a:r>
              <a:rPr lang="it-IT" sz="3200" dirty="0" err="1">
                <a:solidFill>
                  <a:srgbClr val="002060"/>
                </a:solidFill>
              </a:rPr>
              <a:t>odds</a:t>
            </a:r>
            <a:r>
              <a:rPr lang="it-IT" sz="3200" dirty="0">
                <a:solidFill>
                  <a:srgbClr val="002060"/>
                </a:solidFill>
              </a:rPr>
              <a:t> (CI95% = 2.647-3.431, p-</a:t>
            </a:r>
            <a:r>
              <a:rPr lang="it-IT" sz="3200" dirty="0" err="1">
                <a:solidFill>
                  <a:srgbClr val="002060"/>
                </a:solidFill>
              </a:rPr>
              <a:t>value</a:t>
            </a:r>
            <a:r>
              <a:rPr lang="it-IT" sz="3200" dirty="0">
                <a:solidFill>
                  <a:srgbClr val="002060"/>
                </a:solidFill>
              </a:rPr>
              <a:t> = 2.20e-64) of an </a:t>
            </a:r>
            <a:r>
              <a:rPr lang="it-IT" sz="3200" dirty="0" err="1">
                <a:solidFill>
                  <a:srgbClr val="002060"/>
                </a:solidFill>
              </a:rPr>
              <a:t>overspliced</a:t>
            </a:r>
            <a:r>
              <a:rPr lang="it-IT" sz="3200" dirty="0">
                <a:solidFill>
                  <a:srgbClr val="002060"/>
                </a:solidFill>
              </a:rPr>
              <a:t> BSJ </a:t>
            </a:r>
            <a:r>
              <a:rPr lang="it-IT" sz="3200" dirty="0" err="1">
                <a:solidFill>
                  <a:srgbClr val="002060"/>
                </a:solidFill>
              </a:rPr>
              <a:t>than</a:t>
            </a:r>
            <a:r>
              <a:rPr lang="it-IT" sz="3200" dirty="0">
                <a:solidFill>
                  <a:srgbClr val="002060"/>
                </a:solidFill>
              </a:rPr>
              <a:t> in HFB and HAB.</a:t>
            </a:r>
          </a:p>
          <a:p>
            <a:r>
              <a:rPr lang="it-IT" sz="3200" dirty="0">
                <a:solidFill>
                  <a:srgbClr val="002060"/>
                </a:solidFill>
              </a:rPr>
              <a:t>Up-</a:t>
            </a:r>
            <a:r>
              <a:rPr lang="it-IT" sz="3200" dirty="0" err="1">
                <a:solidFill>
                  <a:srgbClr val="002060"/>
                </a:solidFill>
              </a:rPr>
              <a:t>regulated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genes</a:t>
            </a:r>
            <a:r>
              <a:rPr lang="it-IT" sz="3200" dirty="0">
                <a:solidFill>
                  <a:srgbClr val="002060"/>
                </a:solidFill>
              </a:rPr>
              <a:t> in MB versus </a:t>
            </a:r>
            <a:r>
              <a:rPr lang="it-IT" sz="3200" dirty="0" err="1">
                <a:solidFill>
                  <a:srgbClr val="002060"/>
                </a:solidFill>
              </a:rPr>
              <a:t>both</a:t>
            </a:r>
            <a:r>
              <a:rPr lang="it-IT" sz="3200" dirty="0">
                <a:solidFill>
                  <a:srgbClr val="002060"/>
                </a:solidFill>
              </a:rPr>
              <a:t> HAB and HFB show the </a:t>
            </a:r>
            <a:r>
              <a:rPr lang="it-IT" sz="3200" dirty="0" err="1">
                <a:solidFill>
                  <a:srgbClr val="002060"/>
                </a:solidFill>
              </a:rPr>
              <a:t>highest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odds</a:t>
            </a:r>
            <a:r>
              <a:rPr lang="it-IT" sz="3200" dirty="0">
                <a:solidFill>
                  <a:srgbClr val="002060"/>
                </a:solidFill>
              </a:rPr>
              <a:t> of </a:t>
            </a:r>
            <a:r>
              <a:rPr lang="it-IT" sz="3200" dirty="0" err="1">
                <a:solidFill>
                  <a:srgbClr val="002060"/>
                </a:solidFill>
              </a:rPr>
              <a:t>being</a:t>
            </a:r>
            <a:r>
              <a:rPr lang="it-IT" sz="3200" dirty="0">
                <a:solidFill>
                  <a:srgbClr val="002060"/>
                </a:solidFill>
              </a:rPr>
              <a:t> over-</a:t>
            </a:r>
            <a:r>
              <a:rPr lang="it-IT" sz="3200" dirty="0" err="1">
                <a:solidFill>
                  <a:srgbClr val="002060"/>
                </a:solidFill>
              </a:rPr>
              <a:t>spliced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at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BSJs</a:t>
            </a:r>
            <a:r>
              <a:rPr lang="it-IT" sz="3200" dirty="0">
                <a:solidFill>
                  <a:srgbClr val="002060"/>
                </a:solidFill>
              </a:rPr>
              <a:t>:</a:t>
            </a:r>
          </a:p>
          <a:p>
            <a:pPr lvl="1">
              <a:buFontTx/>
              <a:buChar char="-"/>
            </a:pPr>
            <a:r>
              <a:rPr lang="it-IT" sz="2800" dirty="0">
                <a:solidFill>
                  <a:srgbClr val="002060"/>
                </a:solidFill>
              </a:rPr>
              <a:t>149 up-reg over-</a:t>
            </a:r>
            <a:r>
              <a:rPr lang="it-IT" sz="2800" dirty="0" err="1">
                <a:solidFill>
                  <a:srgbClr val="002060"/>
                </a:solidFill>
              </a:rPr>
              <a:t>spliced</a:t>
            </a:r>
            <a:r>
              <a:rPr lang="it-IT" sz="2800" dirty="0">
                <a:solidFill>
                  <a:srgbClr val="002060"/>
                </a:solidFill>
              </a:rPr>
              <a:t> </a:t>
            </a:r>
            <a:r>
              <a:rPr lang="it-IT" sz="2800" dirty="0" err="1">
                <a:solidFill>
                  <a:srgbClr val="002060"/>
                </a:solidFill>
              </a:rPr>
              <a:t>MBvsHAB</a:t>
            </a:r>
            <a:r>
              <a:rPr lang="it-IT" sz="2800" dirty="0">
                <a:solidFill>
                  <a:srgbClr val="002060"/>
                </a:solidFill>
              </a:rPr>
              <a:t> </a:t>
            </a:r>
            <a:r>
              <a:rPr lang="it-IT" sz="2800" dirty="0" err="1">
                <a:solidFill>
                  <a:srgbClr val="002060"/>
                </a:solidFill>
              </a:rPr>
              <a:t>DEGs</a:t>
            </a:r>
            <a:endParaRPr lang="it-IT" sz="2800" dirty="0">
              <a:solidFill>
                <a:srgbClr val="002060"/>
              </a:solidFill>
            </a:endParaRPr>
          </a:p>
          <a:p>
            <a:pPr lvl="1">
              <a:buFontTx/>
              <a:buChar char="-"/>
            </a:pPr>
            <a:r>
              <a:rPr lang="en-US" sz="2800" dirty="0">
                <a:solidFill>
                  <a:srgbClr val="002060"/>
                </a:solidFill>
              </a:rPr>
              <a:t>60 up-reg over-spliced </a:t>
            </a:r>
            <a:r>
              <a:rPr lang="en-US" sz="2800" dirty="0" err="1">
                <a:solidFill>
                  <a:srgbClr val="002060"/>
                </a:solidFill>
              </a:rPr>
              <a:t>MBvsHFB</a:t>
            </a:r>
            <a:r>
              <a:rPr lang="en-US" sz="2800" dirty="0">
                <a:solidFill>
                  <a:srgbClr val="002060"/>
                </a:solidFill>
              </a:rPr>
              <a:t> (all common to </a:t>
            </a:r>
            <a:r>
              <a:rPr lang="en-US" sz="2800" dirty="0" err="1">
                <a:solidFill>
                  <a:srgbClr val="002060"/>
                </a:solidFill>
              </a:rPr>
              <a:t>MBvsHAB</a:t>
            </a:r>
            <a:r>
              <a:rPr lang="en-US" sz="2800" dirty="0">
                <a:solidFill>
                  <a:srgbClr val="002060"/>
                </a:solidFill>
              </a:rPr>
              <a:t>)</a:t>
            </a:r>
            <a:endParaRPr lang="it-IT" sz="2800" dirty="0">
              <a:solidFill>
                <a:srgbClr val="002060"/>
              </a:solidFill>
            </a:endParaRPr>
          </a:p>
          <a:p>
            <a:pPr lvl="1">
              <a:buFontTx/>
              <a:buChar char="-"/>
            </a:pPr>
            <a:r>
              <a:rPr lang="en-US" sz="2800" dirty="0">
                <a:solidFill>
                  <a:srgbClr val="002060"/>
                </a:solidFill>
              </a:rPr>
              <a:t>139/149 DEGs involve BS events observed only in MB Group3</a:t>
            </a:r>
            <a:endParaRPr lang="it-IT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82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469A07A-E29C-BD93-C22C-38045A9D1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5E0D28E-6F2F-4715-A424-3B01AC64AD4B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1C29DF6-ECCD-D769-9624-E31C953F381A}"/>
              </a:ext>
            </a:extLst>
          </p:cNvPr>
          <p:cNvSpPr txBox="1"/>
          <p:nvPr/>
        </p:nvSpPr>
        <p:spPr>
          <a:xfrm>
            <a:off x="3643021" y="3075057"/>
            <a:ext cx="49059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dirty="0"/>
              <a:t>6. BS </a:t>
            </a:r>
            <a:r>
              <a:rPr lang="it-IT" sz="4000" dirty="0" err="1"/>
              <a:t>regulatory</a:t>
            </a:r>
            <a:r>
              <a:rPr lang="it-IT" sz="4000" dirty="0"/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1413002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66C845D0-313F-B07A-37B5-9A5E67F220FB}"/>
              </a:ext>
            </a:extLst>
          </p:cNvPr>
          <p:cNvSpPr/>
          <p:nvPr/>
        </p:nvSpPr>
        <p:spPr>
          <a:xfrm>
            <a:off x="4893128" y="2537926"/>
            <a:ext cx="2405742" cy="1782147"/>
          </a:xfrm>
          <a:prstGeom prst="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 err="1">
                <a:solidFill>
                  <a:srgbClr val="002060"/>
                </a:solidFill>
              </a:rPr>
              <a:t>Backsplicing</a:t>
            </a:r>
            <a:r>
              <a:rPr lang="it-IT" dirty="0">
                <a:solidFill>
                  <a:srgbClr val="002060"/>
                </a:solidFill>
              </a:rPr>
              <a:t> (BS) </a:t>
            </a:r>
            <a:r>
              <a:rPr lang="it-IT" dirty="0" err="1">
                <a:solidFill>
                  <a:srgbClr val="002060"/>
                </a:solidFill>
              </a:rPr>
              <a:t>calling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scheme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CB5DE92-6142-72EC-7A6D-8FFC84ED06F2}"/>
              </a:ext>
            </a:extLst>
          </p:cNvPr>
          <p:cNvSpPr/>
          <p:nvPr/>
        </p:nvSpPr>
        <p:spPr>
          <a:xfrm>
            <a:off x="4859693" y="1293102"/>
            <a:ext cx="2472613" cy="550506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FASTQ</a:t>
            </a:r>
          </a:p>
          <a:p>
            <a:pPr algn="ctr"/>
            <a:r>
              <a:rPr lang="it-IT" dirty="0"/>
              <a:t>{16 MB, 4 HFB, 5 HAB}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A0C8D141-CD5A-AA17-7474-98E5AD743DF3}"/>
              </a:ext>
            </a:extLst>
          </p:cNvPr>
          <p:cNvSpPr/>
          <p:nvPr/>
        </p:nvSpPr>
        <p:spPr>
          <a:xfrm>
            <a:off x="1833463" y="2011562"/>
            <a:ext cx="1015483" cy="46105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STAR</a:t>
            </a:r>
          </a:p>
        </p:txBody>
      </p:sp>
      <p:cxnSp>
        <p:nvCxnSpPr>
          <p:cNvPr id="11" name="Connettore a gomito 10">
            <a:extLst>
              <a:ext uri="{FF2B5EF4-FFF2-40B4-BE49-F238E27FC236}">
                <a16:creationId xmlns:a16="http://schemas.microsoft.com/office/drawing/2014/main" id="{D2F18981-5B36-BB71-821A-93ECC660401A}"/>
              </a:ext>
            </a:extLst>
          </p:cNvPr>
          <p:cNvCxnSpPr>
            <a:cxnSpLocks/>
            <a:stCxn id="8" idx="1"/>
            <a:endCxn id="9" idx="0"/>
          </p:cNvCxnSpPr>
          <p:nvPr/>
        </p:nvCxnSpPr>
        <p:spPr>
          <a:xfrm rot="10800000" flipV="1">
            <a:off x="2341205" y="1568354"/>
            <a:ext cx="2518488" cy="443207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15EA96F2-E3D1-D05B-82EF-37D6CD35FE0B}"/>
              </a:ext>
            </a:extLst>
          </p:cNvPr>
          <p:cNvSpPr/>
          <p:nvPr/>
        </p:nvSpPr>
        <p:spPr>
          <a:xfrm>
            <a:off x="9326721" y="2011562"/>
            <a:ext cx="1015483" cy="46105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CIRI</a:t>
            </a:r>
          </a:p>
        </p:txBody>
      </p:sp>
      <p:cxnSp>
        <p:nvCxnSpPr>
          <p:cNvPr id="15" name="Connettore a gomito 14">
            <a:extLst>
              <a:ext uri="{FF2B5EF4-FFF2-40B4-BE49-F238E27FC236}">
                <a16:creationId xmlns:a16="http://schemas.microsoft.com/office/drawing/2014/main" id="{ABD2298D-7CC8-9B6F-C3E3-DDFC0DBCC83D}"/>
              </a:ext>
            </a:extLst>
          </p:cNvPr>
          <p:cNvCxnSpPr>
            <a:cxnSpLocks/>
            <a:stCxn id="8" idx="3"/>
            <a:endCxn id="13" idx="0"/>
          </p:cNvCxnSpPr>
          <p:nvPr/>
        </p:nvCxnSpPr>
        <p:spPr>
          <a:xfrm>
            <a:off x="7332306" y="1568355"/>
            <a:ext cx="2502157" cy="443207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87CF91C8-8EBC-9D8E-F4ED-97AFDF95EC57}"/>
              </a:ext>
            </a:extLst>
          </p:cNvPr>
          <p:cNvSpPr/>
          <p:nvPr/>
        </p:nvSpPr>
        <p:spPr>
          <a:xfrm>
            <a:off x="1128228" y="2866405"/>
            <a:ext cx="2425951" cy="46105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Chimeric</a:t>
            </a:r>
            <a:r>
              <a:rPr lang="it-IT" dirty="0"/>
              <a:t> </a:t>
            </a:r>
            <a:r>
              <a:rPr lang="it-IT" dirty="0" err="1"/>
              <a:t>junctions</a:t>
            </a:r>
            <a:endParaRPr lang="it-IT" dirty="0"/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725EF439-E89B-9E21-61BF-AA09CCC79466}"/>
              </a:ext>
            </a:extLst>
          </p:cNvPr>
          <p:cNvCxnSpPr>
            <a:cxnSpLocks/>
            <a:stCxn id="9" idx="2"/>
            <a:endCxn id="18" idx="0"/>
          </p:cNvCxnSpPr>
          <p:nvPr/>
        </p:nvCxnSpPr>
        <p:spPr>
          <a:xfrm flipH="1">
            <a:off x="2341204" y="2472614"/>
            <a:ext cx="1" cy="393791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4ED76ED1-0656-4A69-65EB-403432A6EFC4}"/>
              </a:ext>
            </a:extLst>
          </p:cNvPr>
          <p:cNvSpPr/>
          <p:nvPr/>
        </p:nvSpPr>
        <p:spPr>
          <a:xfrm>
            <a:off x="1128228" y="3985049"/>
            <a:ext cx="2425951" cy="46105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BS </a:t>
            </a:r>
            <a:r>
              <a:rPr lang="it-IT" dirty="0" err="1"/>
              <a:t>junctions</a:t>
            </a:r>
            <a:endParaRPr lang="it-IT" dirty="0"/>
          </a:p>
        </p:txBody>
      </p: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E9FA8D52-170D-B928-9EA8-3A0E6684A4BD}"/>
              </a:ext>
            </a:extLst>
          </p:cNvPr>
          <p:cNvCxnSpPr>
            <a:cxnSpLocks/>
            <a:stCxn id="18" idx="2"/>
            <a:endCxn id="26" idx="0"/>
          </p:cNvCxnSpPr>
          <p:nvPr/>
        </p:nvCxnSpPr>
        <p:spPr>
          <a:xfrm>
            <a:off x="2341204" y="3327458"/>
            <a:ext cx="0" cy="657591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2AC85C09-C6B3-A0BA-5206-6F9593E89731}"/>
              </a:ext>
            </a:extLst>
          </p:cNvPr>
          <p:cNvSpPr txBox="1"/>
          <p:nvPr/>
        </p:nvSpPr>
        <p:spPr>
          <a:xfrm>
            <a:off x="2349470" y="3452451"/>
            <a:ext cx="2056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CIRCExplorer2 (CE2)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B57B0C5D-2C29-D002-6A4F-4B01EA801981}"/>
              </a:ext>
            </a:extLst>
          </p:cNvPr>
          <p:cNvSpPr/>
          <p:nvPr/>
        </p:nvSpPr>
        <p:spPr>
          <a:xfrm>
            <a:off x="5058744" y="4726129"/>
            <a:ext cx="2074510" cy="46105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Annotator</a:t>
            </a:r>
          </a:p>
        </p:txBody>
      </p: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3ADCE69B-C37D-68F3-8444-7F984BFACFCB}"/>
              </a:ext>
            </a:extLst>
          </p:cNvPr>
          <p:cNvSpPr/>
          <p:nvPr/>
        </p:nvSpPr>
        <p:spPr>
          <a:xfrm>
            <a:off x="8621486" y="2866575"/>
            <a:ext cx="2425954" cy="46105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RO1 (</a:t>
            </a:r>
            <a:r>
              <a:rPr lang="it-IT" dirty="0" err="1"/>
              <a:t>raw</a:t>
            </a:r>
            <a:r>
              <a:rPr lang="it-IT" dirty="0"/>
              <a:t> </a:t>
            </a:r>
            <a:r>
              <a:rPr lang="it-IT" dirty="0" err="1"/>
              <a:t>junctions</a:t>
            </a:r>
            <a:r>
              <a:rPr lang="it-IT" dirty="0"/>
              <a:t>)</a:t>
            </a:r>
          </a:p>
        </p:txBody>
      </p: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235ED366-873C-7BE9-A923-974F0C5E1A1A}"/>
              </a:ext>
            </a:extLst>
          </p:cNvPr>
          <p:cNvCxnSpPr>
            <a:cxnSpLocks/>
            <a:stCxn id="13" idx="2"/>
            <a:endCxn id="33" idx="0"/>
          </p:cNvCxnSpPr>
          <p:nvPr/>
        </p:nvCxnSpPr>
        <p:spPr>
          <a:xfrm>
            <a:off x="9834463" y="2472614"/>
            <a:ext cx="0" cy="393961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9941512D-A7A7-A6E8-6184-8BA0F88FDDCD}"/>
              </a:ext>
            </a:extLst>
          </p:cNvPr>
          <p:cNvSpPr/>
          <p:nvPr/>
        </p:nvSpPr>
        <p:spPr>
          <a:xfrm>
            <a:off x="8612181" y="3985049"/>
            <a:ext cx="2425955" cy="46105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RO2 (</a:t>
            </a:r>
            <a:r>
              <a:rPr lang="it-IT" dirty="0" err="1"/>
              <a:t>filtered</a:t>
            </a:r>
            <a:r>
              <a:rPr lang="it-IT" dirty="0"/>
              <a:t> </a:t>
            </a:r>
            <a:r>
              <a:rPr lang="it-IT" dirty="0" err="1"/>
              <a:t>junctions</a:t>
            </a:r>
            <a:r>
              <a:rPr lang="it-IT" dirty="0"/>
              <a:t>)</a:t>
            </a:r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75733C8E-3368-338C-720B-39578E1CF8B9}"/>
              </a:ext>
            </a:extLst>
          </p:cNvPr>
          <p:cNvCxnSpPr>
            <a:cxnSpLocks/>
            <a:stCxn id="33" idx="2"/>
            <a:endCxn id="37" idx="0"/>
          </p:cNvCxnSpPr>
          <p:nvPr/>
        </p:nvCxnSpPr>
        <p:spPr>
          <a:xfrm flipH="1">
            <a:off x="9825159" y="3327628"/>
            <a:ext cx="9304" cy="657421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DB785E21-D406-2DB4-6BB6-91C1BBCFE610}"/>
              </a:ext>
            </a:extLst>
          </p:cNvPr>
          <p:cNvSpPr txBox="1"/>
          <p:nvPr/>
        </p:nvSpPr>
        <p:spPr>
          <a:xfrm>
            <a:off x="8716584" y="3458012"/>
            <a:ext cx="1133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002060"/>
                </a:solidFill>
              </a:rPr>
              <a:t>bwa-mem</a:t>
            </a:r>
            <a:endParaRPr lang="it-IT" dirty="0">
              <a:solidFill>
                <a:srgbClr val="002060"/>
              </a:solidFill>
            </a:endParaRPr>
          </a:p>
        </p:txBody>
      </p:sp>
      <p:cxnSp>
        <p:nvCxnSpPr>
          <p:cNvPr id="43" name="Connettore a gomito 42">
            <a:extLst>
              <a:ext uri="{FF2B5EF4-FFF2-40B4-BE49-F238E27FC236}">
                <a16:creationId xmlns:a16="http://schemas.microsoft.com/office/drawing/2014/main" id="{1F302E1E-A73E-764B-B758-7E8BF374B0C2}"/>
              </a:ext>
            </a:extLst>
          </p:cNvPr>
          <p:cNvCxnSpPr>
            <a:cxnSpLocks/>
            <a:stCxn id="37" idx="2"/>
            <a:endCxn id="32" idx="3"/>
          </p:cNvCxnSpPr>
          <p:nvPr/>
        </p:nvCxnSpPr>
        <p:spPr>
          <a:xfrm rot="5400000">
            <a:off x="8223930" y="3355427"/>
            <a:ext cx="510554" cy="2691905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a gomito 45">
            <a:extLst>
              <a:ext uri="{FF2B5EF4-FFF2-40B4-BE49-F238E27FC236}">
                <a16:creationId xmlns:a16="http://schemas.microsoft.com/office/drawing/2014/main" id="{893DEEB9-5103-1C7C-B25B-D73251CDC734}"/>
              </a:ext>
            </a:extLst>
          </p:cNvPr>
          <p:cNvCxnSpPr>
            <a:cxnSpLocks/>
            <a:stCxn id="26" idx="2"/>
            <a:endCxn id="32" idx="1"/>
          </p:cNvCxnSpPr>
          <p:nvPr/>
        </p:nvCxnSpPr>
        <p:spPr>
          <a:xfrm rot="16200000" flipH="1">
            <a:off x="3444697" y="3342609"/>
            <a:ext cx="510554" cy="2717540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DD8A0286-2872-1682-A6C8-F1D84605A836}"/>
              </a:ext>
            </a:extLst>
          </p:cNvPr>
          <p:cNvCxnSpPr>
            <a:cxnSpLocks/>
            <a:stCxn id="32" idx="2"/>
            <a:endCxn id="49" idx="0"/>
          </p:cNvCxnSpPr>
          <p:nvPr/>
        </p:nvCxnSpPr>
        <p:spPr>
          <a:xfrm flipH="1">
            <a:off x="6095556" y="5187182"/>
            <a:ext cx="443" cy="669701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ttangolo con angoli arrotondati 48">
            <a:extLst>
              <a:ext uri="{FF2B5EF4-FFF2-40B4-BE49-F238E27FC236}">
                <a16:creationId xmlns:a16="http://schemas.microsoft.com/office/drawing/2014/main" id="{EA9A6E01-6B63-9735-A021-72C0EA7E11C6}"/>
              </a:ext>
            </a:extLst>
          </p:cNvPr>
          <p:cNvSpPr/>
          <p:nvPr/>
        </p:nvSpPr>
        <p:spPr>
          <a:xfrm>
            <a:off x="4552116" y="5856883"/>
            <a:ext cx="3086879" cy="46105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3444 hi-confidence BS events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C534833B-802C-47A1-DEDD-774923C6AEAC}"/>
              </a:ext>
            </a:extLst>
          </p:cNvPr>
          <p:cNvSpPr txBox="1"/>
          <p:nvPr/>
        </p:nvSpPr>
        <p:spPr>
          <a:xfrm>
            <a:off x="6104265" y="5337366"/>
            <a:ext cx="140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2060"/>
                </a:solidFill>
              </a:rPr>
              <a:t>CE2</a:t>
            </a:r>
            <a:r>
              <a:rPr lang="it-IT" dirty="0">
                <a:solidFill>
                  <a:srgbClr val="002060"/>
                </a:solidFill>
                <a:sym typeface="Symbol" panose="05050102010706020507" pitchFamily="18" charset="2"/>
              </a:rPr>
              <a:t> CIRI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0FB534ED-501D-1CBF-6CBD-8D2FDEF0C7C0}"/>
              </a:ext>
            </a:extLst>
          </p:cNvPr>
          <p:cNvSpPr/>
          <p:nvPr/>
        </p:nvSpPr>
        <p:spPr>
          <a:xfrm>
            <a:off x="5040421" y="2667776"/>
            <a:ext cx="2074510" cy="46105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UCSC </a:t>
            </a:r>
            <a:r>
              <a:rPr lang="it-IT" dirty="0" err="1"/>
              <a:t>Known</a:t>
            </a:r>
            <a:r>
              <a:rPr lang="it-IT" dirty="0"/>
              <a:t> </a:t>
            </a:r>
            <a:r>
              <a:rPr lang="it-IT" dirty="0" err="1"/>
              <a:t>Genes</a:t>
            </a:r>
            <a:endParaRPr lang="it-IT" dirty="0"/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12D819D9-6E3A-0063-62E2-B7DAE08B6D2C}"/>
              </a:ext>
            </a:extLst>
          </p:cNvPr>
          <p:cNvSpPr/>
          <p:nvPr/>
        </p:nvSpPr>
        <p:spPr>
          <a:xfrm>
            <a:off x="5040421" y="3203922"/>
            <a:ext cx="2074510" cy="46105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RefSeq</a:t>
            </a:r>
            <a:endParaRPr lang="it-IT" dirty="0"/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7F1F1342-1BDE-A8FB-A716-7C8D3DAC59C3}"/>
              </a:ext>
            </a:extLst>
          </p:cNvPr>
          <p:cNvSpPr/>
          <p:nvPr/>
        </p:nvSpPr>
        <p:spPr>
          <a:xfrm>
            <a:off x="5058301" y="3729314"/>
            <a:ext cx="2074510" cy="46105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Ensembl</a:t>
            </a:r>
            <a:r>
              <a:rPr lang="it-IT" dirty="0"/>
              <a:t> </a:t>
            </a:r>
            <a:r>
              <a:rPr lang="it-IT" dirty="0" err="1"/>
              <a:t>transcripts</a:t>
            </a:r>
            <a:endParaRPr lang="it-IT" dirty="0"/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B26AE7A1-D993-3BC1-3C14-67237E094138}"/>
              </a:ext>
            </a:extLst>
          </p:cNvPr>
          <p:cNvCxnSpPr>
            <a:stCxn id="5" idx="2"/>
            <a:endCxn id="32" idx="0"/>
          </p:cNvCxnSpPr>
          <p:nvPr/>
        </p:nvCxnSpPr>
        <p:spPr>
          <a:xfrm>
            <a:off x="6095999" y="4320073"/>
            <a:ext cx="0" cy="40605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611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>
            <a:normAutofit/>
          </a:bodyPr>
          <a:lstStyle/>
          <a:p>
            <a:r>
              <a:rPr lang="it-IT" dirty="0" err="1">
                <a:solidFill>
                  <a:srgbClr val="002060"/>
                </a:solidFill>
              </a:rPr>
              <a:t>Backsplicing-phenotype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association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A761964C-143A-8CAA-2991-936E818E84A5}"/>
              </a:ext>
            </a:extLst>
          </p:cNvPr>
          <p:cNvSpPr/>
          <p:nvPr/>
        </p:nvSpPr>
        <p:spPr>
          <a:xfrm>
            <a:off x="3861938" y="2233160"/>
            <a:ext cx="2472613" cy="550506"/>
          </a:xfrm>
          <a:prstGeom prst="round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2060"/>
                </a:solidFill>
              </a:rPr>
              <a:t>Differential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expression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394D447C-3245-46AB-8576-FB05EF763B05}"/>
              </a:ext>
            </a:extLst>
          </p:cNvPr>
          <p:cNvSpPr/>
          <p:nvPr/>
        </p:nvSpPr>
        <p:spPr>
          <a:xfrm>
            <a:off x="3861938" y="2977429"/>
            <a:ext cx="2472613" cy="550506"/>
          </a:xfrm>
          <a:prstGeom prst="round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2060"/>
                </a:solidFill>
              </a:rPr>
              <a:t>Differential</a:t>
            </a:r>
            <a:r>
              <a:rPr lang="it-IT" dirty="0">
                <a:solidFill>
                  <a:srgbClr val="002060"/>
                </a:solidFill>
              </a:rPr>
              <a:t> splicing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6EED7401-A751-5B1C-ECD8-FDDAC43EDF69}"/>
              </a:ext>
            </a:extLst>
          </p:cNvPr>
          <p:cNvSpPr/>
          <p:nvPr/>
        </p:nvSpPr>
        <p:spPr>
          <a:xfrm>
            <a:off x="3861938" y="3721698"/>
            <a:ext cx="2472613" cy="550506"/>
          </a:xfrm>
          <a:prstGeom prst="roundRect">
            <a:avLst/>
          </a:prstGeom>
          <a:ln w="25400">
            <a:solidFill>
              <a:srgbClr val="0066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3300"/>
                </a:solidFill>
              </a:rPr>
              <a:t>Flanking</a:t>
            </a:r>
            <a:r>
              <a:rPr lang="it-IT" dirty="0">
                <a:solidFill>
                  <a:srgbClr val="003300"/>
                </a:solidFill>
              </a:rPr>
              <a:t> </a:t>
            </a:r>
            <a:r>
              <a:rPr lang="it-IT" dirty="0" err="1">
                <a:solidFill>
                  <a:srgbClr val="003300"/>
                </a:solidFill>
              </a:rPr>
              <a:t>intron</a:t>
            </a:r>
            <a:r>
              <a:rPr lang="it-IT" dirty="0">
                <a:solidFill>
                  <a:srgbClr val="003300"/>
                </a:solidFill>
              </a:rPr>
              <a:t> </a:t>
            </a:r>
            <a:r>
              <a:rPr lang="it-IT" dirty="0" err="1">
                <a:solidFill>
                  <a:srgbClr val="003300"/>
                </a:solidFill>
              </a:rPr>
              <a:t>length</a:t>
            </a:r>
            <a:endParaRPr lang="it-IT" dirty="0">
              <a:solidFill>
                <a:srgbClr val="003300"/>
              </a:solidFill>
            </a:endParaRP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21E591B5-9A31-237E-94AC-255368F4F134}"/>
              </a:ext>
            </a:extLst>
          </p:cNvPr>
          <p:cNvSpPr/>
          <p:nvPr/>
        </p:nvSpPr>
        <p:spPr>
          <a:xfrm>
            <a:off x="3861938" y="4465967"/>
            <a:ext cx="2472613" cy="550506"/>
          </a:xfrm>
          <a:prstGeom prst="roundRect">
            <a:avLst/>
          </a:prstGeom>
          <a:ln w="25400">
            <a:solidFill>
              <a:srgbClr val="0066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3300"/>
                </a:solidFill>
              </a:rPr>
              <a:t>Flanking</a:t>
            </a:r>
            <a:r>
              <a:rPr lang="it-IT" dirty="0">
                <a:solidFill>
                  <a:srgbClr val="003300"/>
                </a:solidFill>
              </a:rPr>
              <a:t> </a:t>
            </a:r>
            <a:r>
              <a:rPr lang="it-IT" dirty="0" err="1">
                <a:solidFill>
                  <a:srgbClr val="003300"/>
                </a:solidFill>
              </a:rPr>
              <a:t>intron</a:t>
            </a:r>
            <a:r>
              <a:rPr lang="it-IT" dirty="0">
                <a:solidFill>
                  <a:srgbClr val="003300"/>
                </a:solidFill>
              </a:rPr>
              <a:t> GC%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1769A53B-5681-6E7D-CD26-29FE54E9488B}"/>
              </a:ext>
            </a:extLst>
          </p:cNvPr>
          <p:cNvSpPr/>
          <p:nvPr/>
        </p:nvSpPr>
        <p:spPr>
          <a:xfrm>
            <a:off x="3861938" y="5210236"/>
            <a:ext cx="2472613" cy="550506"/>
          </a:xfrm>
          <a:prstGeom prst="roundRect">
            <a:avLst/>
          </a:prstGeom>
          <a:ln w="25400">
            <a:solidFill>
              <a:srgbClr val="0066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3300"/>
                </a:solidFill>
              </a:rPr>
              <a:t>Inverted</a:t>
            </a:r>
            <a:r>
              <a:rPr lang="it-IT" dirty="0">
                <a:solidFill>
                  <a:srgbClr val="003300"/>
                </a:solidFill>
              </a:rPr>
              <a:t> </a:t>
            </a:r>
            <a:r>
              <a:rPr lang="it-IT" dirty="0" err="1">
                <a:solidFill>
                  <a:srgbClr val="003300"/>
                </a:solidFill>
              </a:rPr>
              <a:t>repeats</a:t>
            </a:r>
            <a:r>
              <a:rPr lang="it-IT" dirty="0">
                <a:solidFill>
                  <a:srgbClr val="003300"/>
                </a:solidFill>
              </a:rPr>
              <a:t> (</a:t>
            </a:r>
            <a:r>
              <a:rPr lang="it-IT" dirty="0" err="1">
                <a:solidFill>
                  <a:srgbClr val="003300"/>
                </a:solidFill>
              </a:rPr>
              <a:t>Alu</a:t>
            </a:r>
            <a:r>
              <a:rPr lang="it-IT" dirty="0">
                <a:solidFill>
                  <a:srgbClr val="003300"/>
                </a:solidFill>
              </a:rPr>
              <a:t>)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3A41D5E0-3CF5-49AE-16DD-C0244658A441}"/>
              </a:ext>
            </a:extLst>
          </p:cNvPr>
          <p:cNvSpPr/>
          <p:nvPr/>
        </p:nvSpPr>
        <p:spPr>
          <a:xfrm>
            <a:off x="8828933" y="3599601"/>
            <a:ext cx="2472613" cy="794700"/>
          </a:xfrm>
          <a:prstGeom prst="roundRect">
            <a:avLst/>
          </a:prstGeom>
          <a:ln w="25400">
            <a:solidFill>
              <a:srgbClr val="80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800000"/>
                </a:solidFill>
              </a:rPr>
              <a:t>Phenotype</a:t>
            </a:r>
            <a:endParaRPr lang="it-IT" dirty="0">
              <a:solidFill>
                <a:srgbClr val="800000"/>
              </a:solidFill>
            </a:endParaRPr>
          </a:p>
          <a:p>
            <a:pPr algn="ctr"/>
            <a:r>
              <a:rPr lang="it-IT" dirty="0">
                <a:solidFill>
                  <a:srgbClr val="800000"/>
                </a:solidFill>
              </a:rPr>
              <a:t>y = {MB, HFB, HAB}</a:t>
            </a:r>
          </a:p>
        </p:txBody>
      </p: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5D403ACE-7D0D-90AD-EE7F-3B4A8FDDC7F4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>
            <a:off x="6334551" y="2508413"/>
            <a:ext cx="2494382" cy="1488538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8C41F911-4FE3-3C6C-F9BE-AD30CEEBB588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>
            <a:off x="6334551" y="3252682"/>
            <a:ext cx="2494382" cy="744269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7512F00F-83E4-015B-99CF-84860837A78F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>
            <a:off x="6334551" y="3996951"/>
            <a:ext cx="2494382" cy="0"/>
          </a:xfrm>
          <a:prstGeom prst="straightConnector1">
            <a:avLst/>
          </a:prstGeom>
          <a:ln>
            <a:solidFill>
              <a:srgbClr val="00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EF48999E-FC0A-30A1-8486-6C9023D73165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 flipV="1">
            <a:off x="6334551" y="3996951"/>
            <a:ext cx="2494382" cy="744269"/>
          </a:xfrm>
          <a:prstGeom prst="straightConnector1">
            <a:avLst/>
          </a:prstGeom>
          <a:ln>
            <a:solidFill>
              <a:srgbClr val="00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69828661-5D69-CB7B-0D9A-4344CC77007D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 flipV="1">
            <a:off x="6334551" y="3996951"/>
            <a:ext cx="2494382" cy="1488538"/>
          </a:xfrm>
          <a:prstGeom prst="straightConnector1">
            <a:avLst/>
          </a:prstGeom>
          <a:ln>
            <a:solidFill>
              <a:srgbClr val="00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04C4A057-3E22-B5F3-B17D-F185F58B46E4}"/>
              </a:ext>
            </a:extLst>
          </p:cNvPr>
          <p:cNvSpPr/>
          <p:nvPr/>
        </p:nvSpPr>
        <p:spPr>
          <a:xfrm>
            <a:off x="2783051" y="2233160"/>
            <a:ext cx="752881" cy="550506"/>
          </a:xfrm>
          <a:prstGeom prst="round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2060"/>
                </a:solidFill>
              </a:rPr>
              <a:t>dT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9333A22E-D85A-66EB-7991-B4BCABBAC122}"/>
              </a:ext>
            </a:extLst>
          </p:cNvPr>
          <p:cNvSpPr/>
          <p:nvPr/>
        </p:nvSpPr>
        <p:spPr>
          <a:xfrm>
            <a:off x="2783051" y="2977429"/>
            <a:ext cx="752881" cy="550506"/>
          </a:xfrm>
          <a:prstGeom prst="round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2060"/>
                </a:solidFill>
              </a:rPr>
              <a:t>dQ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10EC759-A437-34C0-9DDC-FCB2D37DA8D6}"/>
              </a:ext>
            </a:extLst>
          </p:cNvPr>
          <p:cNvSpPr/>
          <p:nvPr/>
        </p:nvSpPr>
        <p:spPr>
          <a:xfrm>
            <a:off x="2783051" y="3721698"/>
            <a:ext cx="752881" cy="550506"/>
          </a:xfrm>
          <a:prstGeom prst="roundRect">
            <a:avLst/>
          </a:prstGeom>
          <a:ln w="25400">
            <a:solidFill>
              <a:srgbClr val="0066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003300"/>
                </a:solidFill>
              </a:rPr>
              <a:t>L</a:t>
            </a:r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4B682867-528B-7097-5814-C303B0D2B835}"/>
              </a:ext>
            </a:extLst>
          </p:cNvPr>
          <p:cNvSpPr/>
          <p:nvPr/>
        </p:nvSpPr>
        <p:spPr>
          <a:xfrm>
            <a:off x="2787786" y="4465967"/>
            <a:ext cx="752881" cy="550506"/>
          </a:xfrm>
          <a:prstGeom prst="roundRect">
            <a:avLst/>
          </a:prstGeom>
          <a:ln w="25400">
            <a:solidFill>
              <a:srgbClr val="0066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003300"/>
                </a:solidFill>
              </a:rPr>
              <a:t>GCP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B29DEEA6-B774-5FBF-3635-83821A9FC6F4}"/>
              </a:ext>
            </a:extLst>
          </p:cNvPr>
          <p:cNvSpPr/>
          <p:nvPr/>
        </p:nvSpPr>
        <p:spPr>
          <a:xfrm>
            <a:off x="2783051" y="5210236"/>
            <a:ext cx="752881" cy="550506"/>
          </a:xfrm>
          <a:prstGeom prst="roundRect">
            <a:avLst/>
          </a:prstGeom>
          <a:ln w="25400">
            <a:solidFill>
              <a:srgbClr val="0066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003300"/>
                </a:solidFill>
              </a:rPr>
              <a:t>Alu</a:t>
            </a:r>
            <a:endParaRPr lang="it-IT" dirty="0">
              <a:solidFill>
                <a:srgbClr val="003300"/>
              </a:solidFill>
            </a:endParaRPr>
          </a:p>
        </p:txBody>
      </p:sp>
      <p:sp>
        <p:nvSpPr>
          <p:cNvPr id="4" name="Parentesi graffa aperta 3">
            <a:extLst>
              <a:ext uri="{FF2B5EF4-FFF2-40B4-BE49-F238E27FC236}">
                <a16:creationId xmlns:a16="http://schemas.microsoft.com/office/drawing/2014/main" id="{F626C918-6AD3-974A-0F4C-0ED930861332}"/>
              </a:ext>
            </a:extLst>
          </p:cNvPr>
          <p:cNvSpPr/>
          <p:nvPr/>
        </p:nvSpPr>
        <p:spPr>
          <a:xfrm>
            <a:off x="2367415" y="2212378"/>
            <a:ext cx="207818" cy="1366441"/>
          </a:xfrm>
          <a:prstGeom prst="leftBrac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14A20AB-C574-39B8-D220-24C2832161D4}"/>
              </a:ext>
            </a:extLst>
          </p:cNvPr>
          <p:cNvSpPr txBox="1"/>
          <p:nvPr/>
        </p:nvSpPr>
        <p:spPr>
          <a:xfrm>
            <a:off x="938947" y="2710932"/>
            <a:ext cx="142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002060"/>
                </a:solidFill>
              </a:rPr>
              <a:t>Experimental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24" name="Parentesi graffa aperta 23">
            <a:extLst>
              <a:ext uri="{FF2B5EF4-FFF2-40B4-BE49-F238E27FC236}">
                <a16:creationId xmlns:a16="http://schemas.microsoft.com/office/drawing/2014/main" id="{8A1AC981-C3AD-A662-D3CE-D0C8C900FF1A}"/>
              </a:ext>
            </a:extLst>
          </p:cNvPr>
          <p:cNvSpPr/>
          <p:nvPr/>
        </p:nvSpPr>
        <p:spPr>
          <a:xfrm>
            <a:off x="2371315" y="3630234"/>
            <a:ext cx="207818" cy="2130508"/>
          </a:xfrm>
          <a:prstGeom prst="leftBrace">
            <a:avLst/>
          </a:prstGeom>
          <a:ln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D150AF3-9BE7-E716-7808-A1A776F7286A}"/>
              </a:ext>
            </a:extLst>
          </p:cNvPr>
          <p:cNvSpPr txBox="1"/>
          <p:nvPr/>
        </p:nvSpPr>
        <p:spPr>
          <a:xfrm>
            <a:off x="1257752" y="4510822"/>
            <a:ext cx="1104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006600"/>
                </a:solidFill>
              </a:rPr>
              <a:t>Structural</a:t>
            </a:r>
            <a:endParaRPr lang="it-IT" dirty="0">
              <a:solidFill>
                <a:srgbClr val="006600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EE78E67-D6D5-E06A-D175-A0FCEF70DB78}"/>
              </a:ext>
            </a:extLst>
          </p:cNvPr>
          <p:cNvSpPr txBox="1"/>
          <p:nvPr/>
        </p:nvSpPr>
        <p:spPr>
          <a:xfrm>
            <a:off x="6733112" y="1494295"/>
            <a:ext cx="316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rgbClr val="660033"/>
                </a:solidFill>
              </a:rPr>
              <a:t>y = </a:t>
            </a:r>
            <a:r>
              <a:rPr lang="it-IT" sz="2400" i="1" dirty="0">
                <a:solidFill>
                  <a:srgbClr val="660033"/>
                </a:solidFill>
              </a:rPr>
              <a:t>f</a:t>
            </a:r>
            <a:r>
              <a:rPr lang="it-IT" sz="2400" dirty="0">
                <a:solidFill>
                  <a:srgbClr val="660033"/>
                </a:solidFill>
              </a:rPr>
              <a:t>(</a:t>
            </a:r>
            <a:r>
              <a:rPr lang="it-IT" sz="2400" dirty="0" err="1">
                <a:solidFill>
                  <a:srgbClr val="660033"/>
                </a:solidFill>
              </a:rPr>
              <a:t>dT</a:t>
            </a:r>
            <a:r>
              <a:rPr lang="it-IT" sz="2400" dirty="0">
                <a:solidFill>
                  <a:srgbClr val="660033"/>
                </a:solidFill>
              </a:rPr>
              <a:t>, </a:t>
            </a:r>
            <a:r>
              <a:rPr lang="it-IT" sz="2400" dirty="0" err="1">
                <a:solidFill>
                  <a:srgbClr val="660033"/>
                </a:solidFill>
              </a:rPr>
              <a:t>dQ</a:t>
            </a:r>
            <a:r>
              <a:rPr lang="it-IT" sz="2400" dirty="0">
                <a:solidFill>
                  <a:srgbClr val="660033"/>
                </a:solidFill>
              </a:rPr>
              <a:t>, L, GCP, </a:t>
            </a:r>
            <a:r>
              <a:rPr lang="it-IT" sz="2400" dirty="0" err="1">
                <a:solidFill>
                  <a:srgbClr val="660033"/>
                </a:solidFill>
              </a:rPr>
              <a:t>Alu</a:t>
            </a:r>
            <a:r>
              <a:rPr lang="it-IT" sz="2400" dirty="0">
                <a:solidFill>
                  <a:srgbClr val="660033"/>
                </a:solidFill>
              </a:rPr>
              <a:t>)</a:t>
            </a:r>
          </a:p>
        </p:txBody>
      </p:sp>
      <p:sp>
        <p:nvSpPr>
          <p:cNvPr id="3" name="Parentesi graffa chiusa 2">
            <a:extLst>
              <a:ext uri="{FF2B5EF4-FFF2-40B4-BE49-F238E27FC236}">
                <a16:creationId xmlns:a16="http://schemas.microsoft.com/office/drawing/2014/main" id="{596EC301-ED9C-5496-55E6-B78F180F958E}"/>
              </a:ext>
            </a:extLst>
          </p:cNvPr>
          <p:cNvSpPr/>
          <p:nvPr/>
        </p:nvSpPr>
        <p:spPr>
          <a:xfrm rot="5400000">
            <a:off x="8438702" y="753197"/>
            <a:ext cx="143612" cy="2628154"/>
          </a:xfrm>
          <a:prstGeom prst="rightBrace">
            <a:avLst/>
          </a:prstGeom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660033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5B2A3C0-5836-66B0-27DF-3FD2542A0C70}"/>
              </a:ext>
            </a:extLst>
          </p:cNvPr>
          <p:cNvSpPr txBox="1"/>
          <p:nvPr/>
        </p:nvSpPr>
        <p:spPr>
          <a:xfrm>
            <a:off x="8006692" y="2139080"/>
            <a:ext cx="1048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660033"/>
                </a:solidFill>
              </a:rPr>
              <a:t>predictor</a:t>
            </a:r>
            <a:endParaRPr lang="it-IT" dirty="0">
              <a:solidFill>
                <a:srgbClr val="6600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704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" name="Tabella 43">
            <a:extLst>
              <a:ext uri="{FF2B5EF4-FFF2-40B4-BE49-F238E27FC236}">
                <a16:creationId xmlns:a16="http://schemas.microsoft.com/office/drawing/2014/main" id="{1B4FC2D9-5575-4FC8-BF4A-783E902AD5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517483"/>
              </p:ext>
            </p:extLst>
          </p:nvPr>
        </p:nvGraphicFramePr>
        <p:xfrm>
          <a:off x="2063551" y="1111209"/>
          <a:ext cx="8064898" cy="28725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4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109043425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482898184"/>
                    </a:ext>
                  </a:extLst>
                </a:gridCol>
                <a:gridCol w="1440162">
                  <a:extLst>
                    <a:ext uri="{9D8B030D-6E8A-4147-A177-3AD203B41FA5}">
                      <a16:colId xmlns:a16="http://schemas.microsoft.com/office/drawing/2014/main" val="1596929634"/>
                    </a:ext>
                  </a:extLst>
                </a:gridCol>
              </a:tblGrid>
              <a:tr h="686563">
                <a:tc>
                  <a:txBody>
                    <a:bodyPr/>
                    <a:lstStyle/>
                    <a:p>
                      <a:pPr algn="ctr"/>
                      <a:r>
                        <a:rPr lang="it-IT" sz="20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Source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Target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log(OR)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SE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z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P-value*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100076"/>
                  </a:ext>
                </a:extLst>
              </a:tr>
              <a:tr h="4372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b="1" dirty="0" err="1"/>
                        <a:t>dT</a:t>
                      </a:r>
                      <a:endParaRPr lang="it-IT" sz="2000" b="1" dirty="0"/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b="1" dirty="0"/>
                        <a:t>y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b="0" dirty="0"/>
                        <a:t>(</a:t>
                      </a:r>
                      <a:r>
                        <a:rPr lang="it-IT" sz="2000" b="0" dirty="0" err="1"/>
                        <a:t>outcome</a:t>
                      </a:r>
                      <a:r>
                        <a:rPr lang="it-IT" sz="2000" b="0" dirty="0"/>
                        <a:t>)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1" dirty="0"/>
                        <a:t>0.454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1" dirty="0"/>
                        <a:t>0.075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6.092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1.12e-09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375073"/>
                  </a:ext>
                </a:extLst>
              </a:tr>
              <a:tr h="437204"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err="1"/>
                        <a:t>dQ</a:t>
                      </a:r>
                      <a:endParaRPr lang="it-IT" sz="2000" b="1" dirty="0"/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tx1"/>
                          </a:solidFill>
                        </a:rPr>
                        <a:t>0.588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tx1"/>
                          </a:solidFill>
                        </a:rPr>
                        <a:t>0.072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8.218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tx1"/>
                          </a:solidFill>
                        </a:rPr>
                        <a:t>2.06e-16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7204"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L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0.178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0.036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4.909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9.15e-07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7204"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GCP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-0.081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0.034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-2.365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0.0180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759891"/>
                  </a:ext>
                </a:extLst>
              </a:tr>
              <a:tr h="437204"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err="1"/>
                        <a:t>Alu</a:t>
                      </a:r>
                      <a:endParaRPr lang="it-IT" sz="2000" b="1" dirty="0"/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0.947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0.068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13.946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3.34e-44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4037928"/>
                  </a:ext>
                </a:extLst>
              </a:tr>
            </a:tbl>
          </a:graphicData>
        </a:graphic>
      </p:graphicFrame>
      <p:sp>
        <p:nvSpPr>
          <p:cNvPr id="7" name="Titolo 1">
            <a:extLst>
              <a:ext uri="{FF2B5EF4-FFF2-40B4-BE49-F238E27FC236}">
                <a16:creationId xmlns:a16="http://schemas.microsoft.com/office/drawing/2014/main" id="{E10654D3-D998-96E8-6142-F8FF1AD7F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Association model – </a:t>
            </a:r>
            <a:r>
              <a:rPr lang="it-IT" dirty="0" err="1">
                <a:solidFill>
                  <a:srgbClr val="002060"/>
                </a:solidFill>
              </a:rPr>
              <a:t>robust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binomial</a:t>
            </a:r>
            <a:r>
              <a:rPr lang="it-IT" dirty="0">
                <a:solidFill>
                  <a:srgbClr val="002060"/>
                </a:solidFill>
              </a:rPr>
              <a:t> model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0C53060-9A5C-E00C-776C-CFA9538F7099}"/>
              </a:ext>
            </a:extLst>
          </p:cNvPr>
          <p:cNvSpPr txBox="1"/>
          <p:nvPr/>
        </p:nvSpPr>
        <p:spPr>
          <a:xfrm>
            <a:off x="2242402" y="4040328"/>
            <a:ext cx="5390515" cy="446276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sz="1200" dirty="0"/>
              <a:t>* Two-</a:t>
            </a:r>
            <a:r>
              <a:rPr lang="it-IT" sz="1200" dirty="0" err="1"/>
              <a:t>sided</a:t>
            </a:r>
            <a:r>
              <a:rPr lang="it-IT" sz="1200" dirty="0"/>
              <a:t> z-test, with </a:t>
            </a:r>
            <a:r>
              <a:rPr lang="it-IT" sz="1200" dirty="0" err="1"/>
              <a:t>robust</a:t>
            </a:r>
            <a:r>
              <a:rPr lang="it-IT" sz="1200" dirty="0"/>
              <a:t> bootstrap standard </a:t>
            </a:r>
            <a:r>
              <a:rPr lang="it-IT" sz="1200" dirty="0" err="1"/>
              <a:t>errors</a:t>
            </a:r>
            <a:r>
              <a:rPr lang="it-IT" sz="1200" dirty="0"/>
              <a:t> (SE) </a:t>
            </a:r>
            <a:r>
              <a:rPr lang="it-IT" sz="1200" dirty="0" err="1"/>
              <a:t>estimation</a:t>
            </a:r>
            <a:r>
              <a:rPr lang="it-IT" sz="1200" dirty="0"/>
              <a:t> (B = 5000)</a:t>
            </a:r>
          </a:p>
          <a:p>
            <a:r>
              <a:rPr lang="it-IT" sz="1050" dirty="0" err="1"/>
              <a:t>Rounded</a:t>
            </a:r>
            <a:r>
              <a:rPr lang="it-IT" sz="1050" dirty="0"/>
              <a:t> </a:t>
            </a:r>
            <a:r>
              <a:rPr lang="it-IT" sz="1050" dirty="0" err="1"/>
              <a:t>values</a:t>
            </a:r>
            <a:r>
              <a:rPr lang="it-IT" sz="1050" dirty="0"/>
              <a:t> to the </a:t>
            </a:r>
            <a:r>
              <a:rPr lang="it-IT" sz="1050" dirty="0" err="1"/>
              <a:t>third</a:t>
            </a:r>
            <a:r>
              <a:rPr lang="it-IT" sz="1050" dirty="0"/>
              <a:t> </a:t>
            </a:r>
            <a:r>
              <a:rPr lang="it-IT" sz="1050" dirty="0" err="1"/>
              <a:t>decimal</a:t>
            </a:r>
            <a:r>
              <a:rPr lang="it-IT" sz="1050" dirty="0"/>
              <a:t> point are </a:t>
            </a:r>
            <a:r>
              <a:rPr lang="it-IT" sz="1050" dirty="0" err="1"/>
              <a:t>reported</a:t>
            </a:r>
            <a:r>
              <a:rPr lang="it-IT" sz="1050" dirty="0"/>
              <a:t> for estimate, SE and z.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E8AC79F-3488-DB17-3BCE-02C6C0B2BC5C}"/>
              </a:ext>
            </a:extLst>
          </p:cNvPr>
          <p:cNvSpPr txBox="1"/>
          <p:nvPr/>
        </p:nvSpPr>
        <p:spPr>
          <a:xfrm>
            <a:off x="2450643" y="4543140"/>
            <a:ext cx="7290714" cy="2031325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 err="1"/>
              <a:t>Variable</a:t>
            </a:r>
            <a:r>
              <a:rPr lang="it-IT" dirty="0"/>
              <a:t> encoding:</a:t>
            </a:r>
          </a:p>
          <a:p>
            <a:r>
              <a:rPr lang="it-IT" dirty="0"/>
              <a:t>y = 1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phenotype</a:t>
            </a:r>
            <a:r>
              <a:rPr lang="it-IT" dirty="0"/>
              <a:t> == "MB", 0 </a:t>
            </a:r>
            <a:r>
              <a:rPr lang="it-IT" dirty="0" err="1"/>
              <a:t>otherwise</a:t>
            </a:r>
            <a:r>
              <a:rPr lang="it-IT" dirty="0"/>
              <a:t>;</a:t>
            </a:r>
          </a:p>
          <a:p>
            <a:r>
              <a:rPr lang="it-IT" dirty="0" err="1"/>
              <a:t>dT</a:t>
            </a:r>
            <a:r>
              <a:rPr lang="it-IT" dirty="0"/>
              <a:t> = 1 </a:t>
            </a:r>
            <a:r>
              <a:rPr lang="it-IT" dirty="0" err="1"/>
              <a:t>if</a:t>
            </a:r>
            <a:r>
              <a:rPr lang="it-IT" dirty="0"/>
              <a:t> MB vs. HAB up-</a:t>
            </a:r>
            <a:r>
              <a:rPr lang="it-IT" dirty="0" err="1"/>
              <a:t>regulated</a:t>
            </a:r>
            <a:r>
              <a:rPr lang="it-IT" dirty="0"/>
              <a:t> or MB vs. HFB up-</a:t>
            </a:r>
            <a:r>
              <a:rPr lang="it-IT" dirty="0" err="1"/>
              <a:t>regulated</a:t>
            </a:r>
            <a:r>
              <a:rPr lang="it-IT" dirty="0"/>
              <a:t>, 0 </a:t>
            </a:r>
            <a:r>
              <a:rPr lang="it-IT" dirty="0" err="1"/>
              <a:t>otherwise</a:t>
            </a:r>
            <a:r>
              <a:rPr lang="it-IT" dirty="0"/>
              <a:t>;</a:t>
            </a:r>
          </a:p>
          <a:p>
            <a:r>
              <a:rPr lang="it-IT" dirty="0" err="1"/>
              <a:t>dQ</a:t>
            </a:r>
            <a:r>
              <a:rPr lang="it-IT" dirty="0"/>
              <a:t> = 1 </a:t>
            </a:r>
            <a:r>
              <a:rPr lang="it-IT" dirty="0" err="1"/>
              <a:t>if</a:t>
            </a:r>
            <a:r>
              <a:rPr lang="it-IT" dirty="0"/>
              <a:t> MB vs. HAB </a:t>
            </a:r>
            <a:r>
              <a:rPr lang="it-IT" dirty="0" err="1"/>
              <a:t>overspliced</a:t>
            </a:r>
            <a:r>
              <a:rPr lang="it-IT" dirty="0"/>
              <a:t> or MB vs. HFB </a:t>
            </a:r>
            <a:r>
              <a:rPr lang="it-IT" dirty="0" err="1"/>
              <a:t>overspliced</a:t>
            </a:r>
            <a:r>
              <a:rPr lang="it-IT" dirty="0"/>
              <a:t>, 0 </a:t>
            </a:r>
            <a:r>
              <a:rPr lang="it-IT" dirty="0" err="1"/>
              <a:t>otherwise</a:t>
            </a:r>
            <a:r>
              <a:rPr lang="it-IT" dirty="0"/>
              <a:t>;</a:t>
            </a:r>
          </a:p>
          <a:p>
            <a:r>
              <a:rPr lang="it-IT" dirty="0"/>
              <a:t>L = log2(BS </a:t>
            </a:r>
            <a:r>
              <a:rPr lang="it-IT" dirty="0" err="1"/>
              <a:t>intron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) </a:t>
            </a:r>
            <a:r>
              <a:rPr lang="it-IT" sz="1400" dirty="0"/>
              <a:t>**</a:t>
            </a:r>
            <a:r>
              <a:rPr lang="it-IT" dirty="0"/>
              <a:t>;</a:t>
            </a:r>
          </a:p>
          <a:p>
            <a:r>
              <a:rPr lang="it-IT" dirty="0"/>
              <a:t>GCP = BS </a:t>
            </a:r>
            <a:r>
              <a:rPr lang="it-IT" dirty="0" err="1"/>
              <a:t>intron</a:t>
            </a:r>
            <a:r>
              <a:rPr lang="it-IT" dirty="0"/>
              <a:t> GC% </a:t>
            </a:r>
            <a:r>
              <a:rPr lang="it-IT" sz="1400" dirty="0"/>
              <a:t>**</a:t>
            </a:r>
            <a:r>
              <a:rPr lang="it-IT" dirty="0"/>
              <a:t>;</a:t>
            </a:r>
          </a:p>
          <a:p>
            <a:r>
              <a:rPr lang="it-IT" dirty="0" err="1"/>
              <a:t>Alu</a:t>
            </a:r>
            <a:r>
              <a:rPr lang="it-IT" dirty="0"/>
              <a:t> = 1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intronic</a:t>
            </a:r>
            <a:r>
              <a:rPr lang="it-IT" dirty="0"/>
              <a:t> </a:t>
            </a:r>
            <a:r>
              <a:rPr lang="it-IT" dirty="0" err="1"/>
              <a:t>Alu</a:t>
            </a:r>
            <a:r>
              <a:rPr lang="it-IT" dirty="0"/>
              <a:t> &gt; 0, 0 </a:t>
            </a:r>
            <a:r>
              <a:rPr lang="it-IT" dirty="0" err="1"/>
              <a:t>otherwise</a:t>
            </a:r>
            <a:r>
              <a:rPr lang="it-IT" dirty="0"/>
              <a:t>.                                   </a:t>
            </a:r>
            <a:r>
              <a:rPr lang="it-IT" sz="1400" dirty="0"/>
              <a:t>** </a:t>
            </a:r>
            <a:r>
              <a:rPr lang="it-IT" sz="1400" dirty="0" err="1"/>
              <a:t>normality</a:t>
            </a:r>
            <a:r>
              <a:rPr lang="it-IT" sz="1400" dirty="0"/>
              <a:t> </a:t>
            </a:r>
            <a:r>
              <a:rPr lang="it-IT" sz="1400" dirty="0" err="1"/>
              <a:t>transform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9605608-E924-394C-520E-FEA4841029FA}"/>
              </a:ext>
            </a:extLst>
          </p:cNvPr>
          <p:cNvSpPr txBox="1"/>
          <p:nvPr/>
        </p:nvSpPr>
        <p:spPr>
          <a:xfrm>
            <a:off x="586017" y="1827014"/>
            <a:ext cx="1405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Transcription</a:t>
            </a: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88B4F8F-D017-5490-743D-AEEC4D97456A}"/>
              </a:ext>
            </a:extLst>
          </p:cNvPr>
          <p:cNvSpPr txBox="1"/>
          <p:nvPr/>
        </p:nvSpPr>
        <p:spPr>
          <a:xfrm>
            <a:off x="1091733" y="2275506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Splicing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B35D461-54C7-298E-CAA6-148E85F2A382}"/>
              </a:ext>
            </a:extLst>
          </p:cNvPr>
          <p:cNvSpPr txBox="1"/>
          <p:nvPr/>
        </p:nvSpPr>
        <p:spPr>
          <a:xfrm>
            <a:off x="584863" y="2703232"/>
            <a:ext cx="140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Intron</a:t>
            </a:r>
            <a:r>
              <a:rPr lang="it-IT" dirty="0"/>
              <a:t> </a:t>
            </a:r>
            <a:r>
              <a:rPr lang="it-IT" dirty="0" err="1"/>
              <a:t>length</a:t>
            </a:r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5976B33-5A59-5505-32B1-F3C0063D9D2F}"/>
              </a:ext>
            </a:extLst>
          </p:cNvPr>
          <p:cNvSpPr txBox="1"/>
          <p:nvPr/>
        </p:nvSpPr>
        <p:spPr>
          <a:xfrm>
            <a:off x="1368305" y="3139667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GC%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15A38D1-5A28-7E7B-9610-E9C048ACE3AB}"/>
              </a:ext>
            </a:extLst>
          </p:cNvPr>
          <p:cNvSpPr txBox="1"/>
          <p:nvPr/>
        </p:nvSpPr>
        <p:spPr>
          <a:xfrm>
            <a:off x="743134" y="3570741"/>
            <a:ext cx="1250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Alu</a:t>
            </a:r>
            <a:r>
              <a:rPr lang="it-IT" dirty="0"/>
              <a:t> </a:t>
            </a:r>
            <a:r>
              <a:rPr lang="it-IT" dirty="0" err="1"/>
              <a:t>repeats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3404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Association model – </a:t>
            </a:r>
            <a:r>
              <a:rPr lang="it-IT" dirty="0" err="1">
                <a:solidFill>
                  <a:srgbClr val="002060"/>
                </a:solidFill>
              </a:rPr>
              <a:t>possible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further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analyses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B6294C-04DD-46BD-B2FF-31AF90139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97"/>
            <a:ext cx="10515600" cy="4647244"/>
          </a:xfrm>
        </p:spPr>
        <p:txBody>
          <a:bodyPr>
            <a:normAutofit/>
          </a:bodyPr>
          <a:lstStyle/>
          <a:p>
            <a:endParaRPr lang="it-IT" sz="3200" dirty="0">
              <a:solidFill>
                <a:srgbClr val="002060"/>
              </a:solidFill>
            </a:endParaRPr>
          </a:p>
          <a:p>
            <a:r>
              <a:rPr lang="it-IT" sz="3200" dirty="0">
                <a:solidFill>
                  <a:srgbClr val="002060"/>
                </a:solidFill>
              </a:rPr>
              <a:t>Machine-learning </a:t>
            </a:r>
            <a:r>
              <a:rPr lang="it-IT" sz="3200" dirty="0" err="1">
                <a:solidFill>
                  <a:srgbClr val="002060"/>
                </a:solidFill>
              </a:rPr>
              <a:t>based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validation</a:t>
            </a:r>
            <a:r>
              <a:rPr lang="it-IT" sz="3200" dirty="0">
                <a:solidFill>
                  <a:srgbClr val="002060"/>
                </a:solidFill>
              </a:rPr>
              <a:t> of the </a:t>
            </a:r>
            <a:r>
              <a:rPr lang="it-IT" sz="3200" dirty="0" err="1">
                <a:solidFill>
                  <a:srgbClr val="002060"/>
                </a:solidFill>
              </a:rPr>
              <a:t>robust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binomial</a:t>
            </a:r>
            <a:r>
              <a:rPr lang="it-IT" sz="3200" dirty="0">
                <a:solidFill>
                  <a:srgbClr val="002060"/>
                </a:solidFill>
              </a:rPr>
              <a:t> model </a:t>
            </a:r>
            <a:r>
              <a:rPr lang="it-IT" sz="3200" dirty="0" err="1">
                <a:solidFill>
                  <a:srgbClr val="002060"/>
                </a:solidFill>
              </a:rPr>
              <a:t>predictors</a:t>
            </a:r>
            <a:r>
              <a:rPr lang="it-IT" sz="3200" dirty="0">
                <a:solidFill>
                  <a:srgbClr val="002060"/>
                </a:solidFill>
              </a:rPr>
              <a:t> (</a:t>
            </a:r>
            <a:r>
              <a:rPr lang="it-IT" sz="3200" dirty="0" err="1">
                <a:solidFill>
                  <a:srgbClr val="002060"/>
                </a:solidFill>
              </a:rPr>
              <a:t>dQ</a:t>
            </a:r>
            <a:r>
              <a:rPr lang="it-IT" sz="3200" dirty="0">
                <a:solidFill>
                  <a:srgbClr val="002060"/>
                </a:solidFill>
              </a:rPr>
              <a:t>, </a:t>
            </a:r>
            <a:r>
              <a:rPr lang="it-IT" sz="3200" dirty="0" err="1">
                <a:solidFill>
                  <a:srgbClr val="002060"/>
                </a:solidFill>
              </a:rPr>
              <a:t>dT</a:t>
            </a:r>
            <a:r>
              <a:rPr lang="it-IT" sz="3200" dirty="0">
                <a:solidFill>
                  <a:srgbClr val="002060"/>
                </a:solidFill>
              </a:rPr>
              <a:t>, L, GCP, </a:t>
            </a:r>
            <a:r>
              <a:rPr lang="it-IT" sz="3200" dirty="0" err="1">
                <a:solidFill>
                  <a:srgbClr val="002060"/>
                </a:solidFill>
              </a:rPr>
              <a:t>Alu</a:t>
            </a:r>
            <a:r>
              <a:rPr lang="it-IT" sz="3200" dirty="0">
                <a:solidFill>
                  <a:srgbClr val="002060"/>
                </a:solidFill>
              </a:rPr>
              <a:t>).</a:t>
            </a:r>
          </a:p>
          <a:p>
            <a:endParaRPr lang="it-IT" sz="3200" dirty="0">
              <a:solidFill>
                <a:srgbClr val="002060"/>
              </a:solidFill>
            </a:endParaRPr>
          </a:p>
          <a:p>
            <a:r>
              <a:rPr lang="it-IT" sz="3200" dirty="0">
                <a:solidFill>
                  <a:srgbClr val="002060"/>
                </a:solidFill>
              </a:rPr>
              <a:t>Pathway </a:t>
            </a:r>
            <a:r>
              <a:rPr lang="it-IT" sz="3200" dirty="0" err="1">
                <a:solidFill>
                  <a:srgbClr val="002060"/>
                </a:solidFill>
              </a:rPr>
              <a:t>perturbation</a:t>
            </a:r>
            <a:r>
              <a:rPr lang="it-IT" sz="3200" dirty="0">
                <a:solidFill>
                  <a:srgbClr val="002060"/>
                </a:solidFill>
              </a:rPr>
              <a:t> and </a:t>
            </a:r>
            <a:r>
              <a:rPr lang="it-IT" sz="3200" dirty="0" err="1">
                <a:solidFill>
                  <a:srgbClr val="002060"/>
                </a:solidFill>
              </a:rPr>
              <a:t>regulatory</a:t>
            </a:r>
            <a:r>
              <a:rPr lang="it-IT" sz="3200" dirty="0">
                <a:solidFill>
                  <a:srgbClr val="002060"/>
                </a:solidFill>
              </a:rPr>
              <a:t> network </a:t>
            </a:r>
            <a:r>
              <a:rPr lang="it-IT" sz="3200" dirty="0" err="1">
                <a:solidFill>
                  <a:srgbClr val="002060"/>
                </a:solidFill>
              </a:rPr>
              <a:t>estimation</a:t>
            </a:r>
            <a:r>
              <a:rPr lang="it-IT" sz="3200" dirty="0">
                <a:solidFill>
                  <a:srgbClr val="00206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751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469A07A-E29C-BD93-C22C-38045A9D1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5E0D28E-6F2F-4715-A424-3B01AC64AD4B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1C29DF6-ECCD-D769-9624-E31C953F381A}"/>
              </a:ext>
            </a:extLst>
          </p:cNvPr>
          <p:cNvSpPr txBox="1"/>
          <p:nvPr/>
        </p:nvSpPr>
        <p:spPr>
          <a:xfrm>
            <a:off x="3515774" y="3075057"/>
            <a:ext cx="51604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dirty="0"/>
              <a:t>7. BS </a:t>
            </a:r>
            <a:r>
              <a:rPr lang="it-IT" sz="4000" dirty="0" err="1"/>
              <a:t>functional</a:t>
            </a:r>
            <a:r>
              <a:rPr lang="it-IT" sz="4000" dirty="0"/>
              <a:t> </a:t>
            </a:r>
            <a:r>
              <a:rPr lang="it-IT" sz="4000" dirty="0" err="1"/>
              <a:t>analysis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74351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STRING PPI network</a:t>
            </a:r>
          </a:p>
        </p:txBody>
      </p:sp>
      <p:pic>
        <p:nvPicPr>
          <p:cNvPr id="27" name="Immagine 26">
            <a:extLst>
              <a:ext uri="{FF2B5EF4-FFF2-40B4-BE49-F238E27FC236}">
                <a16:creationId xmlns:a16="http://schemas.microsoft.com/office/drawing/2014/main" id="{12DE441B-E3B5-8E5D-0CE4-42CEE1560B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913" y="0"/>
            <a:ext cx="5659887" cy="6858000"/>
          </a:xfrm>
          <a:prstGeom prst="rect">
            <a:avLst/>
          </a:prstGeom>
        </p:spPr>
      </p:pic>
      <p:sp>
        <p:nvSpPr>
          <p:cNvPr id="28" name="Segnaposto contenuto 2">
            <a:extLst>
              <a:ext uri="{FF2B5EF4-FFF2-40B4-BE49-F238E27FC236}">
                <a16:creationId xmlns:a16="http://schemas.microsoft.com/office/drawing/2014/main" id="{5C678B07-0A17-0786-6651-D9BC471F3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146" y="1395889"/>
            <a:ext cx="4752703" cy="2453306"/>
          </a:xfrm>
        </p:spPr>
        <p:txBody>
          <a:bodyPr>
            <a:normAutofit/>
          </a:bodyPr>
          <a:lstStyle/>
          <a:p>
            <a:r>
              <a:rPr lang="it-IT" sz="3200" b="1" dirty="0">
                <a:solidFill>
                  <a:srgbClr val="002060"/>
                </a:solidFill>
              </a:rPr>
              <a:t>149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b="1" dirty="0">
                <a:solidFill>
                  <a:srgbClr val="002060"/>
                </a:solidFill>
              </a:rPr>
              <a:t>up-reg low-GC </a:t>
            </a:r>
            <a:r>
              <a:rPr lang="it-IT" sz="3200" b="1" dirty="0" err="1">
                <a:solidFill>
                  <a:srgbClr val="002060"/>
                </a:solidFill>
              </a:rPr>
              <a:t>Alu-enriched</a:t>
            </a:r>
            <a:r>
              <a:rPr lang="it-IT" sz="3200" b="1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DEGs</a:t>
            </a:r>
            <a:r>
              <a:rPr lang="it-IT" sz="3200" dirty="0">
                <a:solidFill>
                  <a:srgbClr val="002060"/>
                </a:solidFill>
              </a:rPr>
              <a:t> are </a:t>
            </a:r>
            <a:r>
              <a:rPr lang="it-IT" sz="3200" dirty="0" err="1">
                <a:solidFill>
                  <a:srgbClr val="002060"/>
                </a:solidFill>
              </a:rPr>
              <a:t>extracted</a:t>
            </a:r>
            <a:r>
              <a:rPr lang="it-IT" sz="3200" dirty="0">
                <a:solidFill>
                  <a:srgbClr val="002060"/>
                </a:solidFill>
              </a:rPr>
              <a:t> from </a:t>
            </a:r>
            <a:r>
              <a:rPr lang="it-IT" sz="3200" b="1" dirty="0">
                <a:solidFill>
                  <a:srgbClr val="002060"/>
                </a:solidFill>
              </a:rPr>
              <a:t>434 BS </a:t>
            </a:r>
            <a:r>
              <a:rPr lang="it-IT" sz="3200" b="1" dirty="0" err="1">
                <a:solidFill>
                  <a:srgbClr val="002060"/>
                </a:solidFill>
              </a:rPr>
              <a:t>overspliced</a:t>
            </a:r>
            <a:r>
              <a:rPr lang="it-IT" sz="3200" b="1" dirty="0">
                <a:solidFill>
                  <a:srgbClr val="002060"/>
                </a:solidFill>
              </a:rPr>
              <a:t> </a:t>
            </a:r>
            <a:r>
              <a:rPr lang="it-IT" sz="3200" b="1" dirty="0" err="1">
                <a:solidFill>
                  <a:srgbClr val="002060"/>
                </a:solidFill>
              </a:rPr>
              <a:t>introns</a:t>
            </a:r>
            <a:r>
              <a:rPr lang="it-IT" sz="3200" dirty="0">
                <a:solidFill>
                  <a:srgbClr val="002060"/>
                </a:solidFill>
              </a:rPr>
              <a:t>.</a:t>
            </a:r>
          </a:p>
          <a:p>
            <a:r>
              <a:rPr lang="it-IT" sz="3200" dirty="0">
                <a:solidFill>
                  <a:srgbClr val="002060"/>
                </a:solidFill>
              </a:rPr>
              <a:t>GO-BP </a:t>
            </a:r>
            <a:r>
              <a:rPr lang="it-IT" sz="3200" dirty="0" err="1">
                <a:solidFill>
                  <a:srgbClr val="002060"/>
                </a:solidFill>
              </a:rPr>
              <a:t>enrichment</a:t>
            </a:r>
            <a:r>
              <a:rPr lang="it-IT" sz="3200" dirty="0">
                <a:solidFill>
                  <a:srgbClr val="002060"/>
                </a:solidFill>
              </a:rPr>
              <a:t>:</a:t>
            </a:r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E88D7646-867C-FC97-62F5-569745E4A065}"/>
              </a:ext>
            </a:extLst>
          </p:cNvPr>
          <p:cNvSpPr/>
          <p:nvPr/>
        </p:nvSpPr>
        <p:spPr>
          <a:xfrm>
            <a:off x="768528" y="3925840"/>
            <a:ext cx="261257" cy="269965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07BEDE6D-45C9-7D35-575C-C213A9C8A125}"/>
              </a:ext>
            </a:extLst>
          </p:cNvPr>
          <p:cNvSpPr txBox="1"/>
          <p:nvPr/>
        </p:nvSpPr>
        <p:spPr>
          <a:xfrm>
            <a:off x="1029785" y="3867447"/>
            <a:ext cx="52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>
                <a:solidFill>
                  <a:srgbClr val="002060"/>
                </a:solidFill>
              </a:rPr>
              <a:t>Nervous</a:t>
            </a:r>
            <a:r>
              <a:rPr lang="it-IT" b="1" dirty="0">
                <a:solidFill>
                  <a:srgbClr val="002060"/>
                </a:solidFill>
              </a:rPr>
              <a:t> system </a:t>
            </a:r>
            <a:r>
              <a:rPr lang="it-IT" b="1" dirty="0" err="1">
                <a:solidFill>
                  <a:srgbClr val="002060"/>
                </a:solidFill>
              </a:rPr>
              <a:t>development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dirty="0">
                <a:solidFill>
                  <a:srgbClr val="002060"/>
                </a:solidFill>
              </a:rPr>
              <a:t>(39 </a:t>
            </a:r>
            <a:r>
              <a:rPr lang="it-IT" dirty="0" err="1">
                <a:solidFill>
                  <a:srgbClr val="002060"/>
                </a:solidFill>
              </a:rPr>
              <a:t>DEGs</a:t>
            </a:r>
            <a:r>
              <a:rPr lang="it-IT" dirty="0">
                <a:solidFill>
                  <a:srgbClr val="002060"/>
                </a:solidFill>
              </a:rPr>
              <a:t>, FDR = 0.0040)</a:t>
            </a:r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9F2F1D70-8972-C434-FE88-274B71265C6C}"/>
              </a:ext>
            </a:extLst>
          </p:cNvPr>
          <p:cNvSpPr/>
          <p:nvPr/>
        </p:nvSpPr>
        <p:spPr>
          <a:xfrm>
            <a:off x="768528" y="4295172"/>
            <a:ext cx="261257" cy="269965"/>
          </a:xfrm>
          <a:prstGeom prst="ellipse">
            <a:avLst/>
          </a:prstGeom>
          <a:solidFill>
            <a:srgbClr val="00CC00"/>
          </a:solidFill>
          <a:ln>
            <a:solidFill>
              <a:srgbClr val="0066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2060"/>
              </a:solidFill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95EBF36B-DCD1-1BAC-249C-940FC7006848}"/>
              </a:ext>
            </a:extLst>
          </p:cNvPr>
          <p:cNvSpPr txBox="1"/>
          <p:nvPr/>
        </p:nvSpPr>
        <p:spPr>
          <a:xfrm>
            <a:off x="1029785" y="4236779"/>
            <a:ext cx="4946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>
                <a:solidFill>
                  <a:srgbClr val="002060"/>
                </a:solidFill>
              </a:rPr>
              <a:t>Microtubule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cytoskeleton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dirty="0">
                <a:solidFill>
                  <a:srgbClr val="002060"/>
                </a:solidFill>
              </a:rPr>
              <a:t>(15 </a:t>
            </a:r>
            <a:r>
              <a:rPr lang="it-IT" dirty="0" err="1">
                <a:solidFill>
                  <a:srgbClr val="002060"/>
                </a:solidFill>
              </a:rPr>
              <a:t>DEGs</a:t>
            </a:r>
            <a:r>
              <a:rPr lang="it-IT" dirty="0">
                <a:solidFill>
                  <a:srgbClr val="002060"/>
                </a:solidFill>
              </a:rPr>
              <a:t>, FDR = 0.0119)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E6084BE7-05D4-782C-6D76-4298FFDB37AD}"/>
              </a:ext>
            </a:extLst>
          </p:cNvPr>
          <p:cNvSpPr/>
          <p:nvPr/>
        </p:nvSpPr>
        <p:spPr>
          <a:xfrm>
            <a:off x="768528" y="4664504"/>
            <a:ext cx="261257" cy="26996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3BFC4C4-C024-610B-026A-DF356F69E307}"/>
              </a:ext>
            </a:extLst>
          </p:cNvPr>
          <p:cNvSpPr txBox="1"/>
          <p:nvPr/>
        </p:nvSpPr>
        <p:spPr>
          <a:xfrm>
            <a:off x="1029785" y="4606111"/>
            <a:ext cx="3660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002060"/>
                </a:solidFill>
              </a:rPr>
              <a:t>RNA splicing </a:t>
            </a:r>
            <a:r>
              <a:rPr lang="it-IT" dirty="0">
                <a:solidFill>
                  <a:srgbClr val="002060"/>
                </a:solidFill>
              </a:rPr>
              <a:t>(13 </a:t>
            </a:r>
            <a:r>
              <a:rPr lang="it-IT" dirty="0" err="1">
                <a:solidFill>
                  <a:srgbClr val="002060"/>
                </a:solidFill>
              </a:rPr>
              <a:t>DEGs</a:t>
            </a:r>
            <a:r>
              <a:rPr lang="it-IT" dirty="0">
                <a:solidFill>
                  <a:srgbClr val="002060"/>
                </a:solidFill>
              </a:rPr>
              <a:t>, FDR = 0.0159)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C67E6FA0-07D3-0338-2A64-D67069557E8F}"/>
              </a:ext>
            </a:extLst>
          </p:cNvPr>
          <p:cNvSpPr/>
          <p:nvPr/>
        </p:nvSpPr>
        <p:spPr>
          <a:xfrm>
            <a:off x="768528" y="5034427"/>
            <a:ext cx="261257" cy="269965"/>
          </a:xfrm>
          <a:prstGeom prst="ellipse">
            <a:avLst/>
          </a:prstGeom>
          <a:solidFill>
            <a:srgbClr val="FFFF66"/>
          </a:solidFill>
          <a:ln>
            <a:solidFill>
              <a:schemeClr val="accent6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FC32A41-5C8D-374B-4CB0-D1FE7349CA66}"/>
              </a:ext>
            </a:extLst>
          </p:cNvPr>
          <p:cNvSpPr txBox="1"/>
          <p:nvPr/>
        </p:nvSpPr>
        <p:spPr>
          <a:xfrm>
            <a:off x="1029785" y="4976034"/>
            <a:ext cx="4531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002060"/>
                </a:solidFill>
              </a:rPr>
              <a:t>Purkinje </a:t>
            </a:r>
            <a:r>
              <a:rPr lang="it-IT" b="1" dirty="0" err="1">
                <a:solidFill>
                  <a:srgbClr val="002060"/>
                </a:solidFill>
              </a:rPr>
              <a:t>cell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migration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dirty="0">
                <a:solidFill>
                  <a:srgbClr val="002060"/>
                </a:solidFill>
              </a:rPr>
              <a:t>(3 </a:t>
            </a:r>
            <a:r>
              <a:rPr lang="it-IT" dirty="0" err="1">
                <a:solidFill>
                  <a:srgbClr val="002060"/>
                </a:solidFill>
              </a:rPr>
              <a:t>DEGs</a:t>
            </a:r>
            <a:r>
              <a:rPr lang="it-IT" dirty="0">
                <a:solidFill>
                  <a:srgbClr val="002060"/>
                </a:solidFill>
              </a:rPr>
              <a:t>, FDR = 0.0212)</a:t>
            </a:r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9FAE50FF-A4BE-F382-B953-BED8B4C11B4C}"/>
              </a:ext>
            </a:extLst>
          </p:cNvPr>
          <p:cNvSpPr/>
          <p:nvPr/>
        </p:nvSpPr>
        <p:spPr>
          <a:xfrm>
            <a:off x="768528" y="5404350"/>
            <a:ext cx="261257" cy="269965"/>
          </a:xfrm>
          <a:prstGeom prst="ellipse">
            <a:avLst/>
          </a:prstGeom>
          <a:solidFill>
            <a:srgbClr val="3366FF"/>
          </a:solidFill>
          <a:ln>
            <a:solidFill>
              <a:srgbClr val="00206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680B1F7-E8B4-C972-7F5F-6C0EE193D744}"/>
              </a:ext>
            </a:extLst>
          </p:cNvPr>
          <p:cNvSpPr txBox="1"/>
          <p:nvPr/>
        </p:nvSpPr>
        <p:spPr>
          <a:xfrm>
            <a:off x="1029785" y="5345957"/>
            <a:ext cx="4533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>
                <a:solidFill>
                  <a:srgbClr val="002060"/>
                </a:solidFill>
              </a:rPr>
              <a:t>Chromatin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remodeling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dirty="0">
                <a:solidFill>
                  <a:srgbClr val="002060"/>
                </a:solidFill>
              </a:rPr>
              <a:t>(9 </a:t>
            </a:r>
            <a:r>
              <a:rPr lang="it-IT" dirty="0" err="1">
                <a:solidFill>
                  <a:srgbClr val="002060"/>
                </a:solidFill>
              </a:rPr>
              <a:t>DEGs</a:t>
            </a:r>
            <a:r>
              <a:rPr lang="it-IT" dirty="0">
                <a:solidFill>
                  <a:srgbClr val="002060"/>
                </a:solidFill>
              </a:rPr>
              <a:t>, FDR = 0.0244)</a:t>
            </a:r>
          </a:p>
        </p:txBody>
      </p:sp>
    </p:spTree>
    <p:extLst>
      <p:ext uri="{BB962C8B-B14F-4D97-AF65-F5344CB8AC3E}">
        <p14:creationId xmlns:p14="http://schemas.microsoft.com/office/powerpoint/2010/main" val="2394996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Top-</a:t>
            </a:r>
            <a:r>
              <a:rPr lang="it-IT" dirty="0" err="1">
                <a:solidFill>
                  <a:srgbClr val="002060"/>
                </a:solidFill>
              </a:rPr>
              <a:t>enriched</a:t>
            </a:r>
            <a:r>
              <a:rPr lang="it-IT" dirty="0">
                <a:solidFill>
                  <a:srgbClr val="002060"/>
                </a:solidFill>
              </a:rPr>
              <a:t> MEME </a:t>
            </a:r>
            <a:r>
              <a:rPr lang="it-IT" dirty="0" err="1">
                <a:solidFill>
                  <a:srgbClr val="002060"/>
                </a:solidFill>
              </a:rPr>
              <a:t>motif</a:t>
            </a:r>
            <a:r>
              <a:rPr lang="it-IT" dirty="0">
                <a:solidFill>
                  <a:srgbClr val="002060"/>
                </a:solidFill>
              </a:rPr>
              <a:t> in MB BS </a:t>
            </a:r>
            <a:r>
              <a:rPr lang="it-IT" dirty="0" err="1">
                <a:solidFill>
                  <a:srgbClr val="002060"/>
                </a:solidFill>
              </a:rPr>
              <a:t>introns</a:t>
            </a:r>
            <a:endParaRPr lang="it-IT" dirty="0">
              <a:solidFill>
                <a:srgbClr val="002060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2387784-2896-0270-E076-9C5FCB7D28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297" y="1226478"/>
            <a:ext cx="4987405" cy="440504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A9474015-5A3D-36FB-BD5A-928BDF1349F5}"/>
              </a:ext>
            </a:extLst>
          </p:cNvPr>
          <p:cNvSpPr txBox="1"/>
          <p:nvPr/>
        </p:nvSpPr>
        <p:spPr>
          <a:xfrm>
            <a:off x="838200" y="1489166"/>
            <a:ext cx="211891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>
                <a:solidFill>
                  <a:srgbClr val="002060"/>
                </a:solidFill>
              </a:rPr>
              <a:t>ZNF148 </a:t>
            </a:r>
          </a:p>
          <a:p>
            <a:r>
              <a:rPr lang="it-IT" sz="2000" dirty="0">
                <a:solidFill>
                  <a:srgbClr val="002060"/>
                </a:solidFill>
              </a:rPr>
              <a:t>MA1643.1 </a:t>
            </a:r>
            <a:r>
              <a:rPr lang="it-IT" sz="2000" dirty="0" err="1">
                <a:solidFill>
                  <a:srgbClr val="002060"/>
                </a:solidFill>
              </a:rPr>
              <a:t>motif</a:t>
            </a:r>
            <a:endParaRPr lang="it-IT" sz="2000" dirty="0">
              <a:solidFill>
                <a:srgbClr val="002060"/>
              </a:solidFill>
            </a:endParaRPr>
          </a:p>
          <a:p>
            <a:r>
              <a:rPr lang="it-IT" sz="2000" dirty="0">
                <a:solidFill>
                  <a:srgbClr val="002060"/>
                </a:solidFill>
              </a:rPr>
              <a:t>q-</a:t>
            </a:r>
            <a:r>
              <a:rPr lang="it-IT" sz="2000" dirty="0" err="1">
                <a:solidFill>
                  <a:srgbClr val="002060"/>
                </a:solidFill>
              </a:rPr>
              <a:t>value</a:t>
            </a:r>
            <a:r>
              <a:rPr lang="it-IT" sz="2000" dirty="0">
                <a:solidFill>
                  <a:srgbClr val="002060"/>
                </a:solidFill>
              </a:rPr>
              <a:t> = 2.08e-03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8B0F2FE-522F-30E5-2F42-21C963552D79}"/>
              </a:ext>
            </a:extLst>
          </p:cNvPr>
          <p:cNvSpPr txBox="1"/>
          <p:nvPr/>
        </p:nvSpPr>
        <p:spPr>
          <a:xfrm>
            <a:off x="551718" y="3720202"/>
            <a:ext cx="32062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002060"/>
                </a:solidFill>
              </a:rPr>
              <a:t>Consensus </a:t>
            </a:r>
            <a:r>
              <a:rPr lang="it-IT" sz="2000" dirty="0" err="1">
                <a:solidFill>
                  <a:srgbClr val="002060"/>
                </a:solidFill>
              </a:rPr>
              <a:t>intronic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sequence</a:t>
            </a:r>
            <a:endParaRPr lang="it-IT" sz="2000" dirty="0">
              <a:solidFill>
                <a:srgbClr val="002060"/>
              </a:solidFill>
            </a:endParaRPr>
          </a:p>
          <a:p>
            <a:r>
              <a:rPr lang="it-IT" sz="2000" dirty="0">
                <a:solidFill>
                  <a:srgbClr val="002060"/>
                </a:solidFill>
              </a:rPr>
              <a:t>(CCHNCMCCTBCYCMC)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99EBC66F-A493-FA92-6DA0-E7372C484034}"/>
              </a:ext>
            </a:extLst>
          </p:cNvPr>
          <p:cNvSpPr txBox="1"/>
          <p:nvPr/>
        </p:nvSpPr>
        <p:spPr>
          <a:xfrm>
            <a:off x="838200" y="5826154"/>
            <a:ext cx="94117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rgbClr val="002060"/>
                </a:solidFill>
              </a:rPr>
              <a:t>ZNF </a:t>
            </a:r>
            <a:r>
              <a:rPr lang="it-IT" b="1" dirty="0" err="1">
                <a:solidFill>
                  <a:srgbClr val="002060"/>
                </a:solidFill>
              </a:rPr>
              <a:t>is</a:t>
            </a:r>
            <a:r>
              <a:rPr lang="it-IT" b="1" dirty="0">
                <a:solidFill>
                  <a:srgbClr val="002060"/>
                </a:solidFill>
              </a:rPr>
              <a:t> one of the 149 U</a:t>
            </a:r>
            <a:r>
              <a:rPr lang="it-IT" sz="1800" b="1" dirty="0">
                <a:solidFill>
                  <a:srgbClr val="002060"/>
                </a:solidFill>
              </a:rPr>
              <a:t>p-</a:t>
            </a:r>
            <a:r>
              <a:rPr lang="it-IT" sz="1800" b="1" dirty="0" err="1">
                <a:solidFill>
                  <a:srgbClr val="002060"/>
                </a:solidFill>
              </a:rPr>
              <a:t>regulated</a:t>
            </a:r>
            <a:r>
              <a:rPr lang="it-IT" b="1" dirty="0">
                <a:solidFill>
                  <a:srgbClr val="002060"/>
                </a:solidFill>
              </a:rPr>
              <a:t> L</a:t>
            </a:r>
            <a:r>
              <a:rPr lang="it-IT" sz="1800" b="1" dirty="0">
                <a:solidFill>
                  <a:srgbClr val="002060"/>
                </a:solidFill>
              </a:rPr>
              <a:t>ow-GC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sz="1800" b="1" dirty="0" err="1">
                <a:solidFill>
                  <a:srgbClr val="002060"/>
                </a:solidFill>
              </a:rPr>
              <a:t>Alu-enriched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Overspliced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enriched</a:t>
            </a:r>
            <a:r>
              <a:rPr lang="it-IT" b="1" dirty="0">
                <a:solidFill>
                  <a:srgbClr val="002060"/>
                </a:solidFill>
              </a:rPr>
              <a:t> in the GO-BP list (</a:t>
            </a:r>
            <a:r>
              <a:rPr lang="it-IT" b="1" dirty="0" err="1">
                <a:solidFill>
                  <a:srgbClr val="002060"/>
                </a:solidFill>
              </a:rPr>
              <a:t>nervous</a:t>
            </a:r>
            <a:r>
              <a:rPr lang="it-IT" b="1" dirty="0">
                <a:solidFill>
                  <a:srgbClr val="002060"/>
                </a:solidFill>
              </a:rPr>
              <a:t> system </a:t>
            </a:r>
            <a:r>
              <a:rPr lang="it-IT" b="1" dirty="0" err="1">
                <a:solidFill>
                  <a:srgbClr val="002060"/>
                </a:solidFill>
              </a:rPr>
              <a:t>development</a:t>
            </a:r>
            <a:r>
              <a:rPr lang="it-IT" b="1" dirty="0">
                <a:solidFill>
                  <a:srgbClr val="002060"/>
                </a:solidFill>
              </a:rPr>
              <a:t>). 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70265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" y="166107"/>
            <a:ext cx="11704320" cy="513162"/>
          </a:xfrm>
        </p:spPr>
        <p:txBody>
          <a:bodyPr>
            <a:normAutofit/>
          </a:bodyPr>
          <a:lstStyle/>
          <a:p>
            <a:r>
              <a:rPr lang="it-IT" sz="2800" dirty="0">
                <a:solidFill>
                  <a:srgbClr val="002060"/>
                </a:solidFill>
              </a:rPr>
              <a:t>Up-</a:t>
            </a:r>
            <a:r>
              <a:rPr lang="it-IT" sz="2800" dirty="0" err="1">
                <a:solidFill>
                  <a:srgbClr val="002060"/>
                </a:solidFill>
              </a:rPr>
              <a:t>regulated</a:t>
            </a:r>
            <a:r>
              <a:rPr lang="it-IT" sz="2800" dirty="0">
                <a:solidFill>
                  <a:srgbClr val="002060"/>
                </a:solidFill>
              </a:rPr>
              <a:t> Low-GC </a:t>
            </a:r>
            <a:r>
              <a:rPr lang="it-IT" sz="2800" dirty="0" err="1">
                <a:solidFill>
                  <a:srgbClr val="002060"/>
                </a:solidFill>
              </a:rPr>
              <a:t>Alu-enriched</a:t>
            </a:r>
            <a:r>
              <a:rPr lang="it-IT" sz="2800" dirty="0">
                <a:solidFill>
                  <a:srgbClr val="002060"/>
                </a:solidFill>
              </a:rPr>
              <a:t> </a:t>
            </a:r>
            <a:r>
              <a:rPr lang="it-IT" sz="2800" b="1" dirty="0">
                <a:solidFill>
                  <a:srgbClr val="002060"/>
                </a:solidFill>
              </a:rPr>
              <a:t>RNA-</a:t>
            </a:r>
            <a:r>
              <a:rPr lang="it-IT" sz="2800" b="1" dirty="0" err="1">
                <a:solidFill>
                  <a:srgbClr val="002060"/>
                </a:solidFill>
              </a:rPr>
              <a:t>binding</a:t>
            </a:r>
            <a:r>
              <a:rPr lang="it-IT" sz="2800" b="1" dirty="0">
                <a:solidFill>
                  <a:srgbClr val="002060"/>
                </a:solidFill>
              </a:rPr>
              <a:t> </a:t>
            </a:r>
            <a:r>
              <a:rPr lang="it-IT" sz="2800" b="1" dirty="0" err="1">
                <a:solidFill>
                  <a:srgbClr val="002060"/>
                </a:solidFill>
              </a:rPr>
              <a:t>proteins</a:t>
            </a:r>
            <a:r>
              <a:rPr lang="it-IT" sz="2800" b="1" dirty="0">
                <a:solidFill>
                  <a:srgbClr val="002060"/>
                </a:solidFill>
              </a:rPr>
              <a:t> </a:t>
            </a:r>
            <a:r>
              <a:rPr lang="it-IT" sz="2800" dirty="0">
                <a:solidFill>
                  <a:srgbClr val="002060"/>
                </a:solidFill>
              </a:rPr>
              <a:t>(UNIPROT </a:t>
            </a:r>
            <a:r>
              <a:rPr lang="it-IT" sz="2800" dirty="0" err="1">
                <a:solidFill>
                  <a:srgbClr val="002060"/>
                </a:solidFill>
              </a:rPr>
              <a:t>enrichment</a:t>
            </a:r>
            <a:r>
              <a:rPr lang="it-IT" sz="2800" dirty="0">
                <a:solidFill>
                  <a:srgbClr val="002060"/>
                </a:solidFill>
              </a:rPr>
              <a:t>)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85834324-034B-8BE6-C72A-4A67FA798F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600846"/>
              </p:ext>
            </p:extLst>
          </p:nvPr>
        </p:nvGraphicFramePr>
        <p:xfrm>
          <a:off x="449268" y="687978"/>
          <a:ext cx="9290736" cy="59954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10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1783">
                  <a:extLst>
                    <a:ext uri="{9D8B030D-6E8A-4147-A177-3AD203B41FA5}">
                      <a16:colId xmlns:a16="http://schemas.microsoft.com/office/drawing/2014/main" val="1090434250"/>
                    </a:ext>
                  </a:extLst>
                </a:gridCol>
                <a:gridCol w="1047559">
                  <a:extLst>
                    <a:ext uri="{9D8B030D-6E8A-4147-A177-3AD203B41FA5}">
                      <a16:colId xmlns:a16="http://schemas.microsoft.com/office/drawing/2014/main" val="4036997690"/>
                    </a:ext>
                  </a:extLst>
                </a:gridCol>
                <a:gridCol w="1070897">
                  <a:extLst>
                    <a:ext uri="{9D8B030D-6E8A-4147-A177-3AD203B41FA5}">
                      <a16:colId xmlns:a16="http://schemas.microsoft.com/office/drawing/2014/main" val="455833250"/>
                    </a:ext>
                  </a:extLst>
                </a:gridCol>
                <a:gridCol w="1105989">
                  <a:extLst>
                    <a:ext uri="{9D8B030D-6E8A-4147-A177-3AD203B41FA5}">
                      <a16:colId xmlns:a16="http://schemas.microsoft.com/office/drawing/2014/main" val="4254472084"/>
                    </a:ext>
                  </a:extLst>
                </a:gridCol>
                <a:gridCol w="2394200">
                  <a:extLst>
                    <a:ext uri="{9D8B030D-6E8A-4147-A177-3AD203B41FA5}">
                      <a16:colId xmlns:a16="http://schemas.microsoft.com/office/drawing/2014/main" val="946258544"/>
                    </a:ext>
                  </a:extLst>
                </a:gridCol>
              </a:tblGrid>
              <a:tr h="478532">
                <a:tc>
                  <a:txBody>
                    <a:bodyPr/>
                    <a:lstStyle/>
                    <a:p>
                      <a:pPr algn="ctr"/>
                      <a:r>
                        <a:rPr lang="it-IT" sz="20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RNA-</a:t>
                      </a:r>
                      <a:r>
                        <a:rPr lang="it-IT" sz="20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binding</a:t>
                      </a:r>
                      <a:r>
                        <a:rPr lang="it-IT" sz="20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20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protein</a:t>
                      </a:r>
                      <a:endParaRPr lang="it-IT" sz="20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Up-DEG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Low-GC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err="1"/>
                        <a:t>Alu</a:t>
                      </a:r>
                      <a:endParaRPr lang="it-IT" sz="20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Over-SJ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Splicing </a:t>
                      </a:r>
                      <a:r>
                        <a:rPr lang="it-IT" sz="2000" b="1" dirty="0" err="1"/>
                        <a:t>regulation</a:t>
                      </a:r>
                      <a:endParaRPr lang="it-IT" sz="20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100076"/>
                  </a:ext>
                </a:extLst>
              </a:tr>
              <a:tr h="3962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HNRNPM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375073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algn="ctr"/>
                      <a:r>
                        <a:rPr lang="it-IT" sz="1800" b="1" dirty="0"/>
                        <a:t>HNRNPUL1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HNRNPC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38037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HNRPH1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0837047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RBM6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8039520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RBM23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430803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RBM28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42185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RBFOX2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3365150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PRPF8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89684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/>
                        <a:t>U2SURP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1409233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dirty="0"/>
                        <a:t>EWSR1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451183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dirty="0"/>
                        <a:t>KHDRBS2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058045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dirty="0"/>
                        <a:t>PCBP4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513397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dirty="0"/>
                        <a:t>SMARCA4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6362654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dirty="0"/>
                        <a:t>STAU2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  <a:endParaRPr kumimoji="0" lang="it-IT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+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109068"/>
                  </a:ext>
                </a:extLst>
              </a:tr>
            </a:tbl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075EBCA1-962A-CAAC-E8F8-54A6B3390D83}"/>
              </a:ext>
            </a:extLst>
          </p:cNvPr>
          <p:cNvSpPr txBox="1"/>
          <p:nvPr/>
        </p:nvSpPr>
        <p:spPr>
          <a:xfrm>
            <a:off x="9811028" y="1164462"/>
            <a:ext cx="201087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err="1"/>
              <a:t>All</a:t>
            </a:r>
            <a:r>
              <a:rPr lang="it-IT" sz="1600" dirty="0"/>
              <a:t> the UNIPROT</a:t>
            </a:r>
          </a:p>
          <a:p>
            <a:r>
              <a:rPr lang="it-IT" sz="1600" dirty="0"/>
              <a:t>RNA-</a:t>
            </a:r>
            <a:r>
              <a:rPr lang="it-IT" sz="1600" dirty="0" err="1"/>
              <a:t>binding</a:t>
            </a:r>
            <a:r>
              <a:rPr lang="it-IT" sz="1600" dirty="0"/>
              <a:t> </a:t>
            </a:r>
            <a:r>
              <a:rPr lang="it-IT" sz="1600" dirty="0" err="1"/>
              <a:t>proteins</a:t>
            </a:r>
            <a:endParaRPr lang="it-IT" sz="1600" dirty="0"/>
          </a:p>
          <a:p>
            <a:r>
              <a:rPr lang="it-IT" sz="1600" dirty="0" err="1"/>
              <a:t>Present</a:t>
            </a:r>
            <a:r>
              <a:rPr lang="it-IT" sz="1600" dirty="0"/>
              <a:t> in the STRING</a:t>
            </a:r>
          </a:p>
          <a:p>
            <a:r>
              <a:rPr lang="it-IT" sz="1600" dirty="0"/>
              <a:t>PPI network.</a:t>
            </a:r>
          </a:p>
        </p:txBody>
      </p:sp>
    </p:spTree>
    <p:extLst>
      <p:ext uri="{BB962C8B-B14F-4D97-AF65-F5344CB8AC3E}">
        <p14:creationId xmlns:p14="http://schemas.microsoft.com/office/powerpoint/2010/main" val="4141991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>
            <a:normAutofit/>
          </a:bodyPr>
          <a:lstStyle/>
          <a:p>
            <a:r>
              <a:rPr lang="it-IT" dirty="0" err="1">
                <a:solidFill>
                  <a:srgbClr val="002060"/>
                </a:solidFill>
              </a:rPr>
              <a:t>Functional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analysis</a:t>
            </a:r>
            <a:r>
              <a:rPr lang="it-IT" dirty="0">
                <a:solidFill>
                  <a:srgbClr val="002060"/>
                </a:solidFill>
              </a:rPr>
              <a:t> - </a:t>
            </a:r>
            <a:r>
              <a:rPr lang="it-IT" dirty="0" err="1">
                <a:solidFill>
                  <a:srgbClr val="002060"/>
                </a:solidFill>
              </a:rPr>
              <a:t>results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B6294C-04DD-46BD-B2FF-31AF90139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97"/>
            <a:ext cx="10515600" cy="4647244"/>
          </a:xfrm>
        </p:spPr>
        <p:txBody>
          <a:bodyPr>
            <a:normAutofit/>
          </a:bodyPr>
          <a:lstStyle/>
          <a:p>
            <a:r>
              <a:rPr lang="it-IT" sz="3200" dirty="0">
                <a:solidFill>
                  <a:srgbClr val="002060"/>
                </a:solidFill>
              </a:rPr>
              <a:t>149 up-</a:t>
            </a:r>
            <a:r>
              <a:rPr lang="it-IT" sz="3200" dirty="0" err="1">
                <a:solidFill>
                  <a:srgbClr val="002060"/>
                </a:solidFill>
              </a:rPr>
              <a:t>regulated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backsplicing</a:t>
            </a:r>
            <a:r>
              <a:rPr lang="it-IT" sz="3200" dirty="0">
                <a:solidFill>
                  <a:srgbClr val="002060"/>
                </a:solidFill>
              </a:rPr>
              <a:t> target </a:t>
            </a:r>
            <a:r>
              <a:rPr lang="it-IT" sz="3200" dirty="0" err="1">
                <a:solidFill>
                  <a:srgbClr val="002060"/>
                </a:solidFill>
              </a:rPr>
              <a:t>DEGs</a:t>
            </a:r>
            <a:r>
              <a:rPr lang="it-IT" sz="3200" dirty="0">
                <a:solidFill>
                  <a:srgbClr val="002060"/>
                </a:solidFill>
              </a:rPr>
              <a:t> are </a:t>
            </a:r>
            <a:r>
              <a:rPr lang="it-IT" sz="3200" dirty="0" err="1">
                <a:solidFill>
                  <a:srgbClr val="002060"/>
                </a:solidFill>
              </a:rPr>
              <a:t>involved</a:t>
            </a:r>
            <a:r>
              <a:rPr lang="it-IT" sz="3200" dirty="0">
                <a:solidFill>
                  <a:srgbClr val="002060"/>
                </a:solidFill>
              </a:rPr>
              <a:t> in </a:t>
            </a:r>
            <a:r>
              <a:rPr lang="it-IT" sz="3200" dirty="0" err="1">
                <a:solidFill>
                  <a:srgbClr val="002060"/>
                </a:solidFill>
              </a:rPr>
              <a:t>nervous</a:t>
            </a:r>
            <a:r>
              <a:rPr lang="it-IT" sz="3200" dirty="0">
                <a:solidFill>
                  <a:srgbClr val="002060"/>
                </a:solidFill>
              </a:rPr>
              <a:t> system </a:t>
            </a:r>
            <a:r>
              <a:rPr lang="it-IT" sz="3200" dirty="0" err="1">
                <a:solidFill>
                  <a:srgbClr val="002060"/>
                </a:solidFill>
              </a:rPr>
              <a:t>development</a:t>
            </a:r>
            <a:r>
              <a:rPr lang="it-IT" sz="3200" dirty="0">
                <a:solidFill>
                  <a:srgbClr val="002060"/>
                </a:solidFill>
              </a:rPr>
              <a:t>, </a:t>
            </a:r>
            <a:r>
              <a:rPr lang="it-IT" sz="3200" dirty="0" err="1">
                <a:solidFill>
                  <a:srgbClr val="002060"/>
                </a:solidFill>
              </a:rPr>
              <a:t>microtubule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cytoskeleton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organization</a:t>
            </a:r>
            <a:r>
              <a:rPr lang="it-IT" sz="3200" dirty="0">
                <a:solidFill>
                  <a:srgbClr val="002060"/>
                </a:solidFill>
              </a:rPr>
              <a:t>, RNA splicing, </a:t>
            </a:r>
            <a:r>
              <a:rPr lang="it-IT" sz="3200" dirty="0" err="1">
                <a:solidFill>
                  <a:srgbClr val="002060"/>
                </a:solidFill>
              </a:rPr>
              <a:t>chromatin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remodeling</a:t>
            </a:r>
            <a:r>
              <a:rPr lang="it-IT" sz="3200" dirty="0">
                <a:solidFill>
                  <a:srgbClr val="002060"/>
                </a:solidFill>
              </a:rPr>
              <a:t>, and </a:t>
            </a:r>
            <a:r>
              <a:rPr lang="en-US" sz="3200" dirty="0">
                <a:solidFill>
                  <a:srgbClr val="002060"/>
                </a:solidFill>
              </a:rPr>
              <a:t>radial glia guided migration of Purkinje cell.</a:t>
            </a:r>
          </a:p>
          <a:p>
            <a:r>
              <a:rPr lang="en-US" sz="3200" dirty="0">
                <a:solidFill>
                  <a:srgbClr val="002060"/>
                </a:solidFill>
              </a:rPr>
              <a:t>Among them, ZNF148 is the top enriched MEME motif in the 434 MB BS-target introns.</a:t>
            </a:r>
          </a:p>
          <a:p>
            <a:r>
              <a:rPr lang="en-US" sz="3200" dirty="0" err="1">
                <a:solidFill>
                  <a:srgbClr val="002060"/>
                </a:solidFill>
              </a:rPr>
              <a:t>Uniprot</a:t>
            </a:r>
            <a:r>
              <a:rPr lang="en-US" sz="3200" dirty="0">
                <a:solidFill>
                  <a:srgbClr val="002060"/>
                </a:solidFill>
              </a:rPr>
              <a:t> enrichment analysis yielded 15 RNA-binding proteins, 10 of which are involved in splicing regulation.</a:t>
            </a:r>
          </a:p>
          <a:p>
            <a:endParaRPr lang="it-IT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155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469A07A-E29C-BD93-C22C-38045A9D1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5E0D28E-6F2F-4715-A424-3B01AC64AD4B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1C29DF6-ECCD-D769-9624-E31C953F381A}"/>
              </a:ext>
            </a:extLst>
          </p:cNvPr>
          <p:cNvSpPr txBox="1"/>
          <p:nvPr/>
        </p:nvSpPr>
        <p:spPr>
          <a:xfrm>
            <a:off x="1209630" y="3075057"/>
            <a:ext cx="97727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dirty="0"/>
              <a:t>8. </a:t>
            </a:r>
            <a:r>
              <a:rPr lang="it-IT" sz="4000" dirty="0" err="1"/>
              <a:t>Characterization</a:t>
            </a:r>
            <a:r>
              <a:rPr lang="it-IT" sz="4000" dirty="0"/>
              <a:t> of the 149 MB-target </a:t>
            </a:r>
            <a:r>
              <a:rPr lang="it-IT" sz="4000" dirty="0" err="1"/>
              <a:t>DEGs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59603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length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distribution</a:t>
            </a:r>
            <a:endParaRPr lang="it-IT" dirty="0">
              <a:solidFill>
                <a:srgbClr val="002060"/>
              </a:solidFill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2718D3BA-1F63-C44F-8712-3EE9D7ABEF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07"/>
            <a:ext cx="12192000" cy="609600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E7F9C51-9712-024D-38FA-AAE005A736D4}"/>
              </a:ext>
            </a:extLst>
          </p:cNvPr>
          <p:cNvSpPr txBox="1"/>
          <p:nvPr/>
        </p:nvSpPr>
        <p:spPr>
          <a:xfrm>
            <a:off x="8844780" y="3429000"/>
            <a:ext cx="25090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MB 149 vs. MB non-149</a:t>
            </a:r>
          </a:p>
          <a:p>
            <a:r>
              <a:rPr lang="it-IT" dirty="0">
                <a:sym typeface="Symbol" panose="05050102010706020507" pitchFamily="18" charset="2"/>
              </a:rPr>
              <a:t>L = +2.723 </a:t>
            </a:r>
            <a:r>
              <a:rPr lang="it-IT" dirty="0" err="1">
                <a:sym typeface="Symbol" panose="05050102010706020507" pitchFamily="18" charset="2"/>
              </a:rPr>
              <a:t>kbp</a:t>
            </a:r>
            <a:endParaRPr lang="it-IT" dirty="0"/>
          </a:p>
          <a:p>
            <a:r>
              <a:rPr lang="it-IT" dirty="0"/>
              <a:t>CI95% = 1.446-4.106 </a:t>
            </a:r>
            <a:r>
              <a:rPr lang="it-IT" dirty="0" err="1"/>
              <a:t>kbp</a:t>
            </a:r>
            <a:endParaRPr lang="it-IT" dirty="0"/>
          </a:p>
          <a:p>
            <a:r>
              <a:rPr lang="it-IT" dirty="0"/>
              <a:t>P = 2.23E-06</a:t>
            </a:r>
          </a:p>
        </p:txBody>
      </p:sp>
    </p:spTree>
    <p:extLst>
      <p:ext uri="{BB962C8B-B14F-4D97-AF65-F5344CB8AC3E}">
        <p14:creationId xmlns:p14="http://schemas.microsoft.com/office/powerpoint/2010/main" val="24758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B669D563-AD93-62B3-2852-E76D5245F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88" y="0"/>
            <a:ext cx="9555423" cy="68580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03DA4A3-7648-5C47-8D4A-80BAEB05686A}"/>
              </a:ext>
            </a:extLst>
          </p:cNvPr>
          <p:cNvSpPr txBox="1"/>
          <p:nvPr/>
        </p:nvSpPr>
        <p:spPr>
          <a:xfrm>
            <a:off x="453731" y="5361565"/>
            <a:ext cx="31412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MB: group 3 medulloblastoma</a:t>
            </a:r>
          </a:p>
          <a:p>
            <a:r>
              <a:rPr lang="it-IT" dirty="0">
                <a:solidFill>
                  <a:srgbClr val="002060"/>
                </a:solidFill>
              </a:rPr>
              <a:t>HFB: </a:t>
            </a:r>
            <a:r>
              <a:rPr lang="it-IT" dirty="0" err="1">
                <a:solidFill>
                  <a:srgbClr val="002060"/>
                </a:solidFill>
              </a:rPr>
              <a:t>healthy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fetal</a:t>
            </a:r>
            <a:r>
              <a:rPr lang="it-IT" dirty="0">
                <a:solidFill>
                  <a:srgbClr val="002060"/>
                </a:solidFill>
              </a:rPr>
              <a:t> brain</a:t>
            </a:r>
          </a:p>
          <a:p>
            <a:r>
              <a:rPr lang="it-IT" dirty="0">
                <a:solidFill>
                  <a:srgbClr val="002060"/>
                </a:solidFill>
              </a:rPr>
              <a:t>HAB: </a:t>
            </a:r>
            <a:r>
              <a:rPr lang="it-IT" dirty="0" err="1">
                <a:solidFill>
                  <a:srgbClr val="002060"/>
                </a:solidFill>
              </a:rPr>
              <a:t>healthy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adult</a:t>
            </a:r>
            <a:r>
              <a:rPr lang="it-IT" dirty="0">
                <a:solidFill>
                  <a:srgbClr val="002060"/>
                </a:solidFill>
              </a:rPr>
              <a:t> brain</a:t>
            </a:r>
          </a:p>
          <a:p>
            <a:r>
              <a:rPr lang="it-IT" dirty="0">
                <a:solidFill>
                  <a:srgbClr val="002060"/>
                </a:solidFill>
              </a:rPr>
              <a:t>ALL: common to </a:t>
            </a:r>
            <a:r>
              <a:rPr lang="it-IT" dirty="0" err="1">
                <a:solidFill>
                  <a:srgbClr val="002060"/>
                </a:solidFill>
              </a:rPr>
              <a:t>all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phenotypes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1042231-DCFD-EDCE-6585-D3D1713B2FE5}"/>
              </a:ext>
            </a:extLst>
          </p:cNvPr>
          <p:cNvSpPr txBox="1"/>
          <p:nvPr/>
        </p:nvSpPr>
        <p:spPr>
          <a:xfrm>
            <a:off x="905070" y="1996751"/>
            <a:ext cx="181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3444 </a:t>
            </a:r>
            <a:r>
              <a:rPr lang="it-IT" dirty="0" err="1">
                <a:solidFill>
                  <a:srgbClr val="002060"/>
                </a:solidFill>
              </a:rPr>
              <a:t>total</a:t>
            </a:r>
            <a:r>
              <a:rPr lang="it-IT" dirty="0">
                <a:solidFill>
                  <a:srgbClr val="002060"/>
                </a:solidFill>
              </a:rPr>
              <a:t> events</a:t>
            </a:r>
          </a:p>
        </p:txBody>
      </p:sp>
    </p:spTree>
    <p:extLst>
      <p:ext uri="{BB962C8B-B14F-4D97-AF65-F5344CB8AC3E}">
        <p14:creationId xmlns:p14="http://schemas.microsoft.com/office/powerpoint/2010/main" val="2472550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7CFB6BDF-5ECB-2435-7761-BAA41070F9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07"/>
            <a:ext cx="12192000" cy="6096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293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length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distribution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D2F8A5C-26CB-0466-C248-08266F0819BE}"/>
              </a:ext>
            </a:extLst>
          </p:cNvPr>
          <p:cNvSpPr txBox="1"/>
          <p:nvPr/>
        </p:nvSpPr>
        <p:spPr>
          <a:xfrm>
            <a:off x="6502176" y="2433583"/>
            <a:ext cx="26709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MB 149 vs. MB non-149</a:t>
            </a:r>
          </a:p>
          <a:p>
            <a:r>
              <a:rPr lang="it-IT" dirty="0">
                <a:sym typeface="Symbol" panose="05050102010706020507" pitchFamily="18" charset="2"/>
              </a:rPr>
              <a:t>GCP = -0.0047 %</a:t>
            </a:r>
            <a:endParaRPr lang="it-IT" dirty="0"/>
          </a:p>
          <a:p>
            <a:r>
              <a:rPr lang="it-IT" dirty="0"/>
              <a:t>CI95% = -0.0102, 0.0004 %</a:t>
            </a:r>
          </a:p>
          <a:p>
            <a:r>
              <a:rPr lang="it-IT" dirty="0"/>
              <a:t>P = 0.0771</a:t>
            </a:r>
          </a:p>
        </p:txBody>
      </p:sp>
    </p:spTree>
    <p:extLst>
      <p:ext uri="{BB962C8B-B14F-4D97-AF65-F5344CB8AC3E}">
        <p14:creationId xmlns:p14="http://schemas.microsoft.com/office/powerpoint/2010/main" val="400732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0575"/>
            <a:ext cx="10515600" cy="1140180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solidFill>
                  <a:srgbClr val="002060"/>
                </a:solidFill>
              </a:rPr>
              <a:t>Alu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proportion</a:t>
            </a:r>
            <a:br>
              <a:rPr lang="it-IT" dirty="0">
                <a:solidFill>
                  <a:srgbClr val="002060"/>
                </a:solidFill>
              </a:rPr>
            </a:br>
            <a:r>
              <a:rPr lang="it-IT" dirty="0">
                <a:solidFill>
                  <a:srgbClr val="002060"/>
                </a:solidFill>
              </a:rPr>
              <a:t>(MB 149 vs. MB non-149)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AC764086-5158-AA7B-03BC-39F2D04A74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850726"/>
              </p:ext>
            </p:extLst>
          </p:nvPr>
        </p:nvGraphicFramePr>
        <p:xfrm>
          <a:off x="887387" y="2732534"/>
          <a:ext cx="10417226" cy="13929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2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2246663092"/>
                    </a:ext>
                  </a:extLst>
                </a:gridCol>
                <a:gridCol w="1532708">
                  <a:extLst>
                    <a:ext uri="{9D8B030D-6E8A-4147-A177-3AD203B41FA5}">
                      <a16:colId xmlns:a16="http://schemas.microsoft.com/office/drawing/2014/main" val="1090434250"/>
                    </a:ext>
                  </a:extLst>
                </a:gridCol>
                <a:gridCol w="26474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8396">
                  <a:extLst>
                    <a:ext uri="{9D8B030D-6E8A-4147-A177-3AD203B41FA5}">
                      <a16:colId xmlns:a16="http://schemas.microsoft.com/office/drawing/2014/main" val="1596929634"/>
                    </a:ext>
                  </a:extLst>
                </a:gridCol>
              </a:tblGrid>
              <a:tr h="478532">
                <a:tc>
                  <a:txBody>
                    <a:bodyPr/>
                    <a:lstStyle/>
                    <a:p>
                      <a:pPr algn="ctr"/>
                      <a:r>
                        <a:rPr lang="it-IT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Group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 err="1"/>
                        <a:t>Proportion</a:t>
                      </a:r>
                      <a:r>
                        <a:rPr lang="it-IT" sz="2400" b="1" dirty="0"/>
                        <a:t>*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>
                          <a:sym typeface="Symbol" panose="05050102010706020507" pitchFamily="18" charset="2"/>
                        </a:rPr>
                        <a:t>p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95% Conf. </a:t>
                      </a:r>
                      <a:r>
                        <a:rPr lang="it-IT" sz="2400" b="1" dirty="0" err="1"/>
                        <a:t>Interval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P-</a:t>
                      </a:r>
                      <a:r>
                        <a:rPr lang="it-IT" sz="2400" b="1" dirty="0" err="1"/>
                        <a:t>value</a:t>
                      </a:r>
                      <a:r>
                        <a:rPr lang="it-IT" sz="2400" b="1" dirty="0"/>
                        <a:t>**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10007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149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54.08%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+9.85%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u="none" dirty="0"/>
                        <a:t>4.93, 14.77 %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7.54E-05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non-149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44.23%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it-IT" sz="2400" b="1" dirty="0"/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it-IT" sz="2400" b="1" dirty="0"/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it-IT" sz="2400" b="1" dirty="0"/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38037"/>
                  </a:ext>
                </a:extLst>
              </a:tr>
            </a:tbl>
          </a:graphicData>
        </a:graphic>
      </p:graphicFrame>
      <p:sp>
        <p:nvSpPr>
          <p:cNvPr id="8" name="CasellaDiTesto 7">
            <a:extLst>
              <a:ext uri="{FF2B5EF4-FFF2-40B4-BE49-F238E27FC236}">
                <a16:creationId xmlns:a16="http://schemas.microsoft.com/office/drawing/2014/main" id="{50844781-2948-BF96-681B-E5366A138BBC}"/>
              </a:ext>
            </a:extLst>
          </p:cNvPr>
          <p:cNvSpPr txBox="1"/>
          <p:nvPr/>
        </p:nvSpPr>
        <p:spPr>
          <a:xfrm>
            <a:off x="923077" y="4364760"/>
            <a:ext cx="10345846" cy="923330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* </a:t>
            </a:r>
            <a:r>
              <a:rPr lang="it-IT" dirty="0" err="1"/>
              <a:t>Proportion</a:t>
            </a:r>
            <a:r>
              <a:rPr lang="it-IT" dirty="0"/>
              <a:t> of </a:t>
            </a:r>
            <a:r>
              <a:rPr lang="it-IT" dirty="0" err="1"/>
              <a:t>introns</a:t>
            </a:r>
            <a:r>
              <a:rPr lang="it-IT" dirty="0"/>
              <a:t> </a:t>
            </a:r>
            <a:r>
              <a:rPr lang="it-IT" dirty="0" err="1"/>
              <a:t>showing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least</a:t>
            </a:r>
            <a:r>
              <a:rPr lang="it-IT" dirty="0"/>
              <a:t> </a:t>
            </a:r>
            <a:r>
              <a:rPr lang="it-IT" i="1" dirty="0"/>
              <a:t>m </a:t>
            </a:r>
            <a:r>
              <a:rPr lang="it-IT" dirty="0"/>
              <a:t>= 6 </a:t>
            </a:r>
            <a:r>
              <a:rPr lang="it-IT" dirty="0" err="1"/>
              <a:t>Alu</a:t>
            </a:r>
            <a:r>
              <a:rPr lang="it-IT" dirty="0"/>
              <a:t> </a:t>
            </a:r>
            <a:r>
              <a:rPr lang="it-IT" dirty="0" err="1"/>
              <a:t>repeats</a:t>
            </a:r>
            <a:r>
              <a:rPr lang="it-IT" dirty="0"/>
              <a:t> (</a:t>
            </a:r>
            <a:r>
              <a:rPr lang="it-IT" i="1" dirty="0"/>
              <a:t>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max-</a:t>
            </a:r>
            <a:r>
              <a:rPr lang="it-IT" dirty="0" err="1"/>
              <a:t>sensitivity</a:t>
            </a:r>
            <a:r>
              <a:rPr lang="it-IT" dirty="0"/>
              <a:t>/max-</a:t>
            </a:r>
            <a:r>
              <a:rPr lang="it-IT" dirty="0" err="1"/>
              <a:t>specificity</a:t>
            </a:r>
            <a:r>
              <a:rPr lang="it-IT" dirty="0"/>
              <a:t> </a:t>
            </a:r>
            <a:r>
              <a:rPr lang="it-IT" dirty="0" err="1"/>
              <a:t>threshold</a:t>
            </a:r>
            <a:endParaRPr lang="it-IT" dirty="0"/>
          </a:p>
          <a:p>
            <a:r>
              <a:rPr lang="it-IT" dirty="0"/>
              <a:t>   </a:t>
            </a:r>
            <a:r>
              <a:rPr lang="it-IT" dirty="0" err="1"/>
              <a:t>optimizing</a:t>
            </a:r>
            <a:r>
              <a:rPr lang="it-IT" dirty="0"/>
              <a:t> the </a:t>
            </a:r>
            <a:r>
              <a:rPr lang="it-IT" dirty="0" err="1"/>
              <a:t>classification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MB 149 and MB non-149 on the base of </a:t>
            </a:r>
            <a:r>
              <a:rPr lang="it-IT" dirty="0" err="1"/>
              <a:t>Alu</a:t>
            </a:r>
            <a:r>
              <a:rPr lang="it-IT" dirty="0"/>
              <a:t> frequency)</a:t>
            </a:r>
            <a:r>
              <a:rPr lang="it-IT" i="1" dirty="0"/>
              <a:t>.</a:t>
            </a:r>
          </a:p>
          <a:p>
            <a:r>
              <a:rPr lang="it-IT" dirty="0"/>
              <a:t>** X-</a:t>
            </a:r>
            <a:r>
              <a:rPr lang="it-IT" dirty="0" err="1"/>
              <a:t>squared</a:t>
            </a:r>
            <a:r>
              <a:rPr lang="it-IT" dirty="0"/>
              <a:t> = 15.67, </a:t>
            </a:r>
            <a:r>
              <a:rPr lang="it-IT" dirty="0" err="1"/>
              <a:t>df</a:t>
            </a:r>
            <a:r>
              <a:rPr lang="it-IT" dirty="0"/>
              <a:t> = 1.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275591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0575"/>
            <a:ext cx="10515600" cy="1140180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solidFill>
                  <a:srgbClr val="002060"/>
                </a:solidFill>
              </a:rPr>
              <a:t>Backsplicing</a:t>
            </a:r>
            <a:r>
              <a:rPr lang="it-IT" dirty="0">
                <a:solidFill>
                  <a:srgbClr val="002060"/>
                </a:solidFill>
              </a:rPr>
              <a:t> and </a:t>
            </a:r>
            <a:r>
              <a:rPr lang="it-IT" dirty="0" err="1">
                <a:solidFill>
                  <a:srgbClr val="002060"/>
                </a:solidFill>
              </a:rPr>
              <a:t>transcriptional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enrichment</a:t>
            </a:r>
            <a:br>
              <a:rPr lang="it-IT" dirty="0">
                <a:solidFill>
                  <a:srgbClr val="002060"/>
                </a:solidFill>
              </a:rPr>
            </a:br>
            <a:r>
              <a:rPr lang="it-IT" dirty="0">
                <a:solidFill>
                  <a:srgbClr val="002060"/>
                </a:solidFill>
              </a:rPr>
              <a:t>(MB 149 vs. MB non-149)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AC764086-5158-AA7B-03BC-39F2D04A74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8526823"/>
              </p:ext>
            </p:extLst>
          </p:nvPr>
        </p:nvGraphicFramePr>
        <p:xfrm>
          <a:off x="887387" y="2732534"/>
          <a:ext cx="10417226" cy="13929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2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9691">
                  <a:extLst>
                    <a:ext uri="{9D8B030D-6E8A-4147-A177-3AD203B41FA5}">
                      <a16:colId xmlns:a16="http://schemas.microsoft.com/office/drawing/2014/main" val="224666309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090434250"/>
                    </a:ext>
                  </a:extLst>
                </a:gridCol>
                <a:gridCol w="26695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1765">
                  <a:extLst>
                    <a:ext uri="{9D8B030D-6E8A-4147-A177-3AD203B41FA5}">
                      <a16:colId xmlns:a16="http://schemas.microsoft.com/office/drawing/2014/main" val="1596929634"/>
                    </a:ext>
                  </a:extLst>
                </a:gridCol>
              </a:tblGrid>
              <a:tr h="478532">
                <a:tc>
                  <a:txBody>
                    <a:bodyPr/>
                    <a:lstStyle/>
                    <a:p>
                      <a:pPr algn="ctr"/>
                      <a:r>
                        <a:rPr lang="it-IT" sz="24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Variable</a:t>
                      </a:r>
                      <a:endParaRPr lang="it-IT" sz="2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 err="1"/>
                        <a:t>Observed</a:t>
                      </a:r>
                      <a:r>
                        <a:rPr lang="it-IT" sz="2400" b="1" dirty="0"/>
                        <a:t> </a:t>
                      </a:r>
                      <a:r>
                        <a:rPr lang="it-IT" sz="2400" b="1" dirty="0" err="1"/>
                        <a:t>effect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>
                          <a:sym typeface="Symbol" panose="05050102010706020507" pitchFamily="18" charset="2"/>
                        </a:rPr>
                        <a:t>*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95% Conf. </a:t>
                      </a:r>
                      <a:r>
                        <a:rPr lang="it-IT" sz="2400" b="1" dirty="0" err="1"/>
                        <a:t>Interval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P-</a:t>
                      </a:r>
                      <a:r>
                        <a:rPr lang="it-IT" sz="2400" b="1" dirty="0" err="1"/>
                        <a:t>value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10007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 err="1"/>
                        <a:t>Backsplicing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Up in MB 149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+2.244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u="none" dirty="0"/>
                        <a:t>2.057, 2.451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9.28e-143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 err="1"/>
                        <a:t>Transcription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Up in MB 149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+1.920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1.809, 2.084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1.64e-234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38037"/>
                  </a:ext>
                </a:extLst>
              </a:tr>
            </a:tbl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A4057825-A8C5-55E4-E778-50E2593712D3}"/>
              </a:ext>
            </a:extLst>
          </p:cNvPr>
          <p:cNvSpPr txBox="1"/>
          <p:nvPr/>
        </p:nvSpPr>
        <p:spPr>
          <a:xfrm>
            <a:off x="923077" y="4364760"/>
            <a:ext cx="6074548" cy="923330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* </a:t>
            </a:r>
            <a:r>
              <a:rPr lang="it-IT" dirty="0">
                <a:sym typeface="Symbol" panose="05050102010706020507" pitchFamily="18" charset="2"/>
              </a:rPr>
              <a:t> = log</a:t>
            </a:r>
            <a:r>
              <a:rPr lang="it-IT" baseline="-25000" dirty="0">
                <a:sym typeface="Symbol" panose="05050102010706020507" pitchFamily="18" charset="2"/>
              </a:rPr>
              <a:t>2</a:t>
            </a:r>
            <a:r>
              <a:rPr lang="it-IT" dirty="0">
                <a:sym typeface="Symbol" panose="05050102010706020507" pitchFamily="18" charset="2"/>
              </a:rPr>
              <a:t>FC(MB 149) – log</a:t>
            </a:r>
            <a:r>
              <a:rPr lang="it-IT" baseline="-25000" dirty="0">
                <a:sym typeface="Symbol" panose="05050102010706020507" pitchFamily="18" charset="2"/>
              </a:rPr>
              <a:t>2</a:t>
            </a:r>
            <a:r>
              <a:rPr lang="it-IT" dirty="0">
                <a:sym typeface="Symbol" panose="05050102010706020507" pitchFamily="18" charset="2"/>
              </a:rPr>
              <a:t>FC(MB non-149);</a:t>
            </a:r>
          </a:p>
          <a:p>
            <a:r>
              <a:rPr lang="it-IT" dirty="0"/>
              <a:t>   for </a:t>
            </a:r>
            <a:r>
              <a:rPr lang="it-IT" dirty="0" err="1"/>
              <a:t>backsplicing</a:t>
            </a:r>
            <a:r>
              <a:rPr lang="it-IT" dirty="0"/>
              <a:t>: </a:t>
            </a:r>
            <a:r>
              <a:rPr lang="it-IT" dirty="0">
                <a:sym typeface="Symbol" panose="05050102010706020507" pitchFamily="18" charset="2"/>
              </a:rPr>
              <a:t> = Q = BS </a:t>
            </a:r>
            <a:r>
              <a:rPr lang="it-IT" dirty="0" err="1">
                <a:sym typeface="Symbol" panose="05050102010706020507" pitchFamily="18" charset="2"/>
              </a:rPr>
              <a:t>junction</a:t>
            </a:r>
            <a:r>
              <a:rPr lang="it-IT" dirty="0">
                <a:sym typeface="Symbol" panose="05050102010706020507" pitchFamily="18" charset="2"/>
              </a:rPr>
              <a:t> </a:t>
            </a:r>
            <a:r>
              <a:rPr lang="it-IT" dirty="0" err="1">
                <a:sym typeface="Symbol" panose="05050102010706020507" pitchFamily="18" charset="2"/>
              </a:rPr>
              <a:t>usage</a:t>
            </a:r>
            <a:r>
              <a:rPr lang="it-IT" dirty="0">
                <a:sym typeface="Symbol" panose="05050102010706020507" pitchFamily="18" charset="2"/>
              </a:rPr>
              <a:t> </a:t>
            </a:r>
            <a:r>
              <a:rPr lang="it-IT" dirty="0" err="1">
                <a:sym typeface="Symbol" panose="05050102010706020507" pitchFamily="18" charset="2"/>
              </a:rPr>
              <a:t>difference</a:t>
            </a:r>
            <a:r>
              <a:rPr lang="it-IT" dirty="0">
                <a:sym typeface="Symbol" panose="05050102010706020507" pitchFamily="18" charset="2"/>
              </a:rPr>
              <a:t>;</a:t>
            </a:r>
          </a:p>
          <a:p>
            <a:r>
              <a:rPr lang="it-IT" dirty="0">
                <a:sym typeface="Symbol" panose="05050102010706020507" pitchFamily="18" charset="2"/>
              </a:rPr>
              <a:t>   for </a:t>
            </a:r>
            <a:r>
              <a:rPr lang="it-IT" dirty="0" err="1">
                <a:sym typeface="Symbol" panose="05050102010706020507" pitchFamily="18" charset="2"/>
              </a:rPr>
              <a:t>transcription</a:t>
            </a:r>
            <a:r>
              <a:rPr lang="it-IT" dirty="0">
                <a:sym typeface="Symbol" panose="05050102010706020507" pitchFamily="18" charset="2"/>
              </a:rPr>
              <a:t>:  = T = BS+ DEG </a:t>
            </a:r>
            <a:r>
              <a:rPr lang="it-IT" dirty="0" err="1">
                <a:sym typeface="Symbol" panose="05050102010706020507" pitchFamily="18" charset="2"/>
              </a:rPr>
              <a:t>transcriptional</a:t>
            </a:r>
            <a:r>
              <a:rPr lang="it-IT" dirty="0">
                <a:sym typeface="Symbol" panose="05050102010706020507" pitchFamily="18" charset="2"/>
              </a:rPr>
              <a:t> </a:t>
            </a:r>
            <a:r>
              <a:rPr lang="it-IT" dirty="0" err="1">
                <a:sym typeface="Symbol" panose="05050102010706020507" pitchFamily="18" charset="2"/>
              </a:rPr>
              <a:t>difference</a:t>
            </a:r>
            <a:r>
              <a:rPr lang="it-IT" dirty="0">
                <a:sym typeface="Symbol" panose="05050102010706020507" pitchFamily="18" charset="2"/>
              </a:rPr>
              <a:t>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047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149 MB-target </a:t>
            </a:r>
            <a:r>
              <a:rPr lang="it-IT" dirty="0" err="1">
                <a:solidFill>
                  <a:srgbClr val="002060"/>
                </a:solidFill>
              </a:rPr>
              <a:t>DEGs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B6294C-04DD-46BD-B2FF-31AF90139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97"/>
            <a:ext cx="10515600" cy="46472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2060"/>
                </a:solidFill>
              </a:rPr>
              <a:t>Respect to non-149 DEGs, the 149 MB-targets show:</a:t>
            </a:r>
          </a:p>
          <a:p>
            <a:r>
              <a:rPr lang="en-US" sz="3200" dirty="0">
                <a:solidFill>
                  <a:srgbClr val="002060"/>
                </a:solidFill>
              </a:rPr>
              <a:t>Longer introns (</a:t>
            </a:r>
            <a:r>
              <a:rPr lang="it-IT" sz="3200" dirty="0">
                <a:solidFill>
                  <a:srgbClr val="002060"/>
                </a:solidFill>
                <a:sym typeface="Symbol" panose="05050102010706020507" pitchFamily="18" charset="2"/>
              </a:rPr>
              <a:t>L = +2.723 </a:t>
            </a:r>
            <a:r>
              <a:rPr lang="it-IT" sz="3200" dirty="0" err="1">
                <a:solidFill>
                  <a:srgbClr val="002060"/>
                </a:solidFill>
                <a:sym typeface="Symbol" panose="05050102010706020507" pitchFamily="18" charset="2"/>
              </a:rPr>
              <a:t>kbp</a:t>
            </a:r>
            <a:r>
              <a:rPr lang="en-US" sz="3200" dirty="0">
                <a:solidFill>
                  <a:srgbClr val="002060"/>
                </a:solidFill>
              </a:rPr>
              <a:t>).</a:t>
            </a:r>
          </a:p>
          <a:p>
            <a:r>
              <a:rPr lang="en-US" sz="3200" dirty="0">
                <a:solidFill>
                  <a:srgbClr val="002060"/>
                </a:solidFill>
              </a:rPr>
              <a:t>Higher proportion of Alu-enriched introns (</a:t>
            </a:r>
            <a:r>
              <a:rPr lang="it-IT" sz="3200" dirty="0">
                <a:solidFill>
                  <a:srgbClr val="002060"/>
                </a:solidFill>
                <a:sym typeface="Symbol" panose="05050102010706020507" pitchFamily="18" charset="2"/>
              </a:rPr>
              <a:t>p = +9.85%</a:t>
            </a:r>
            <a:r>
              <a:rPr lang="en-US" sz="3200" dirty="0">
                <a:solidFill>
                  <a:srgbClr val="002060"/>
                </a:solidFill>
              </a:rPr>
              <a:t>).</a:t>
            </a:r>
          </a:p>
          <a:p>
            <a:r>
              <a:rPr lang="en-US" sz="3200" dirty="0">
                <a:solidFill>
                  <a:srgbClr val="002060"/>
                </a:solidFill>
              </a:rPr>
              <a:t>Higher BS junction usage (</a:t>
            </a:r>
            <a:r>
              <a:rPr lang="it-IT" sz="3200" dirty="0">
                <a:solidFill>
                  <a:srgbClr val="002060"/>
                </a:solidFill>
                <a:sym typeface="Symbol" panose="05050102010706020507" pitchFamily="18" charset="2"/>
              </a:rPr>
              <a:t>Q = +2.244</a:t>
            </a:r>
            <a:r>
              <a:rPr lang="en-US" sz="3200" dirty="0">
                <a:solidFill>
                  <a:srgbClr val="002060"/>
                </a:solidFill>
              </a:rPr>
              <a:t>).</a:t>
            </a:r>
          </a:p>
          <a:p>
            <a:r>
              <a:rPr lang="it-IT" sz="3200" dirty="0" err="1">
                <a:solidFill>
                  <a:srgbClr val="002060"/>
                </a:solidFill>
              </a:rPr>
              <a:t>Higher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transcriptional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level</a:t>
            </a:r>
            <a:r>
              <a:rPr lang="it-IT" sz="3200" dirty="0">
                <a:solidFill>
                  <a:srgbClr val="002060"/>
                </a:solidFill>
              </a:rPr>
              <a:t> (</a:t>
            </a:r>
            <a:r>
              <a:rPr lang="it-IT" sz="3200" dirty="0">
                <a:solidFill>
                  <a:srgbClr val="002060"/>
                </a:solidFill>
                <a:sym typeface="Symbol" panose="05050102010706020507" pitchFamily="18" charset="2"/>
              </a:rPr>
              <a:t>T = +1.920</a:t>
            </a:r>
            <a:r>
              <a:rPr lang="it-IT" sz="3200" dirty="0">
                <a:solidFill>
                  <a:srgbClr val="002060"/>
                </a:solidFill>
              </a:rPr>
              <a:t>).</a:t>
            </a:r>
          </a:p>
          <a:p>
            <a:r>
              <a:rPr lang="it-IT" sz="3200" dirty="0" err="1">
                <a:solidFill>
                  <a:srgbClr val="002060"/>
                </a:solidFill>
              </a:rPr>
              <a:t>Same</a:t>
            </a:r>
            <a:r>
              <a:rPr lang="it-IT" sz="3200" dirty="0">
                <a:solidFill>
                  <a:srgbClr val="002060"/>
                </a:solidFill>
              </a:rPr>
              <a:t> </a:t>
            </a:r>
            <a:r>
              <a:rPr lang="it-IT" sz="3200" dirty="0" err="1">
                <a:solidFill>
                  <a:srgbClr val="002060"/>
                </a:solidFill>
              </a:rPr>
              <a:t>intronic</a:t>
            </a:r>
            <a:r>
              <a:rPr lang="it-IT" sz="3200" dirty="0">
                <a:solidFill>
                  <a:srgbClr val="002060"/>
                </a:solidFill>
              </a:rPr>
              <a:t> GC% (</a:t>
            </a:r>
            <a:r>
              <a:rPr lang="it-IT" sz="3200" dirty="0">
                <a:solidFill>
                  <a:srgbClr val="002060"/>
                </a:solidFill>
                <a:sym typeface="Symbol" panose="05050102010706020507" pitchFamily="18" charset="2"/>
              </a:rPr>
              <a:t>GCP = -0.0047%</a:t>
            </a:r>
            <a:r>
              <a:rPr lang="it-IT" sz="3200" dirty="0">
                <a:solidFill>
                  <a:srgbClr val="002060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4047759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51AB946D-D4B0-0F18-7430-A002DA6E73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968" y="0"/>
            <a:ext cx="9652063" cy="68580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A1038E6-2E7E-E99A-BFC9-4D4D1965590E}"/>
              </a:ext>
            </a:extLst>
          </p:cNvPr>
          <p:cNvSpPr txBox="1"/>
          <p:nvPr/>
        </p:nvSpPr>
        <p:spPr>
          <a:xfrm>
            <a:off x="453731" y="5361565"/>
            <a:ext cx="31412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MB: group 3 medulloblastoma</a:t>
            </a:r>
          </a:p>
          <a:p>
            <a:r>
              <a:rPr lang="it-IT" dirty="0">
                <a:solidFill>
                  <a:srgbClr val="002060"/>
                </a:solidFill>
              </a:rPr>
              <a:t>HFB: </a:t>
            </a:r>
            <a:r>
              <a:rPr lang="it-IT" dirty="0" err="1">
                <a:solidFill>
                  <a:srgbClr val="002060"/>
                </a:solidFill>
              </a:rPr>
              <a:t>healthy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fetal</a:t>
            </a:r>
            <a:r>
              <a:rPr lang="it-IT" dirty="0">
                <a:solidFill>
                  <a:srgbClr val="002060"/>
                </a:solidFill>
              </a:rPr>
              <a:t> brain</a:t>
            </a:r>
          </a:p>
          <a:p>
            <a:r>
              <a:rPr lang="it-IT" dirty="0">
                <a:solidFill>
                  <a:srgbClr val="002060"/>
                </a:solidFill>
              </a:rPr>
              <a:t>HAB: </a:t>
            </a:r>
            <a:r>
              <a:rPr lang="it-IT" dirty="0" err="1">
                <a:solidFill>
                  <a:srgbClr val="002060"/>
                </a:solidFill>
              </a:rPr>
              <a:t>healthy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adult</a:t>
            </a:r>
            <a:r>
              <a:rPr lang="it-IT" dirty="0">
                <a:solidFill>
                  <a:srgbClr val="002060"/>
                </a:solidFill>
              </a:rPr>
              <a:t> brain</a:t>
            </a:r>
          </a:p>
          <a:p>
            <a:r>
              <a:rPr lang="it-IT" dirty="0">
                <a:solidFill>
                  <a:srgbClr val="002060"/>
                </a:solidFill>
              </a:rPr>
              <a:t>ALL: common to </a:t>
            </a:r>
            <a:r>
              <a:rPr lang="it-IT" dirty="0" err="1">
                <a:solidFill>
                  <a:srgbClr val="002060"/>
                </a:solidFill>
              </a:rPr>
              <a:t>all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phenotypes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A0A4053-B8BB-B662-31F6-A50CDBB83A69}"/>
              </a:ext>
            </a:extLst>
          </p:cNvPr>
          <p:cNvSpPr txBox="1"/>
          <p:nvPr/>
        </p:nvSpPr>
        <p:spPr>
          <a:xfrm>
            <a:off x="905070" y="1996751"/>
            <a:ext cx="1852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2060"/>
                </a:solidFill>
              </a:rPr>
              <a:t>6761 </a:t>
            </a:r>
            <a:r>
              <a:rPr lang="it-IT" dirty="0" err="1">
                <a:solidFill>
                  <a:srgbClr val="002060"/>
                </a:solidFill>
              </a:rPr>
              <a:t>total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introns</a:t>
            </a:r>
            <a:endParaRPr lang="it-IT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70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469A07A-E29C-BD93-C22C-38045A9D1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5E0D28E-6F2F-4715-A424-3B01AC64AD4B}" type="datetime1">
              <a:rPr lang="it-IT" smtClean="0"/>
              <a:t>30/06/2022</a:t>
            </a:fld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1C29DF6-ECCD-D769-9624-E31C953F381A}"/>
              </a:ext>
            </a:extLst>
          </p:cNvPr>
          <p:cNvSpPr txBox="1"/>
          <p:nvPr/>
        </p:nvSpPr>
        <p:spPr>
          <a:xfrm>
            <a:off x="2183647" y="3075057"/>
            <a:ext cx="78247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dirty="0"/>
              <a:t>2. </a:t>
            </a:r>
            <a:r>
              <a:rPr lang="it-IT" sz="4000" dirty="0" err="1"/>
              <a:t>Backsplicing-flanking</a:t>
            </a:r>
            <a:r>
              <a:rPr lang="it-IT" sz="4000" dirty="0"/>
              <a:t> </a:t>
            </a:r>
            <a:r>
              <a:rPr lang="it-IT" sz="4000" dirty="0" err="1"/>
              <a:t>intron</a:t>
            </a:r>
            <a:r>
              <a:rPr lang="it-IT" sz="4000" dirty="0"/>
              <a:t> </a:t>
            </a:r>
            <a:r>
              <a:rPr lang="it-IT" sz="4000" dirty="0" err="1"/>
              <a:t>length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59498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length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distribution</a:t>
            </a:r>
            <a:endParaRPr lang="it-IT" dirty="0">
              <a:solidFill>
                <a:srgbClr val="002060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DCDE542-5C6E-A648-10E1-FE5A3DF69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948"/>
            <a:ext cx="12192000" cy="60960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DC5EE114-87BF-0B00-4D3D-F41A35581AF4}"/>
              </a:ext>
            </a:extLst>
          </p:cNvPr>
          <p:cNvSpPr txBox="1"/>
          <p:nvPr/>
        </p:nvSpPr>
        <p:spPr>
          <a:xfrm>
            <a:off x="2691248" y="1372225"/>
            <a:ext cx="131157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rgbClr val="002060"/>
                </a:solidFill>
              </a:rPr>
              <a:t>570323 Non-BS</a:t>
            </a:r>
          </a:p>
          <a:p>
            <a:r>
              <a:rPr lang="it-IT" sz="1400" dirty="0">
                <a:solidFill>
                  <a:srgbClr val="002060"/>
                </a:solidFill>
              </a:rPr>
              <a:t>"background"</a:t>
            </a:r>
          </a:p>
          <a:p>
            <a:r>
              <a:rPr lang="it-IT" sz="1400" dirty="0" err="1">
                <a:solidFill>
                  <a:srgbClr val="002060"/>
                </a:solidFill>
              </a:rPr>
              <a:t>introns</a:t>
            </a:r>
            <a:endParaRPr lang="it-IT" sz="1400" dirty="0">
              <a:solidFill>
                <a:srgbClr val="002060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9D793F8-17D5-A7F4-6061-E6C8970C2D77}"/>
              </a:ext>
            </a:extLst>
          </p:cNvPr>
          <p:cNvSpPr txBox="1"/>
          <p:nvPr/>
        </p:nvSpPr>
        <p:spPr>
          <a:xfrm>
            <a:off x="578428" y="3350616"/>
            <a:ext cx="153933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 err="1">
                <a:solidFill>
                  <a:srgbClr val="002060"/>
                </a:solidFill>
              </a:rPr>
              <a:t>Very</a:t>
            </a:r>
            <a:r>
              <a:rPr lang="it-IT" sz="1400" dirty="0">
                <a:solidFill>
                  <a:srgbClr val="002060"/>
                </a:solidFill>
              </a:rPr>
              <a:t> short </a:t>
            </a:r>
            <a:r>
              <a:rPr lang="it-IT" sz="1400" dirty="0" err="1">
                <a:solidFill>
                  <a:srgbClr val="002060"/>
                </a:solidFill>
              </a:rPr>
              <a:t>introns</a:t>
            </a:r>
            <a:r>
              <a:rPr lang="it-IT" sz="1400" dirty="0">
                <a:solidFill>
                  <a:srgbClr val="002060"/>
                </a:solidFill>
              </a:rPr>
              <a:t> </a:t>
            </a:r>
          </a:p>
          <a:p>
            <a:r>
              <a:rPr lang="it-IT" sz="1400" dirty="0">
                <a:solidFill>
                  <a:srgbClr val="002060"/>
                </a:solidFill>
              </a:rPr>
              <a:t>cause a </a:t>
            </a:r>
            <a:r>
              <a:rPr lang="it-IT" sz="1400" dirty="0" err="1">
                <a:solidFill>
                  <a:srgbClr val="002060"/>
                </a:solidFill>
              </a:rPr>
              <a:t>bimodal</a:t>
            </a:r>
            <a:r>
              <a:rPr lang="it-IT" sz="1400" dirty="0">
                <a:solidFill>
                  <a:srgbClr val="002060"/>
                </a:solidFill>
              </a:rPr>
              <a:t> </a:t>
            </a:r>
          </a:p>
          <a:p>
            <a:r>
              <a:rPr lang="it-IT" sz="1400" dirty="0" err="1">
                <a:solidFill>
                  <a:srgbClr val="002060"/>
                </a:solidFill>
              </a:rPr>
              <a:t>length</a:t>
            </a:r>
            <a:r>
              <a:rPr lang="it-IT" sz="1400" dirty="0">
                <a:solidFill>
                  <a:srgbClr val="002060"/>
                </a:solidFill>
              </a:rPr>
              <a:t> </a:t>
            </a:r>
            <a:r>
              <a:rPr lang="it-IT" sz="1400" dirty="0" err="1">
                <a:solidFill>
                  <a:srgbClr val="002060"/>
                </a:solidFill>
              </a:rPr>
              <a:t>distribution</a:t>
            </a:r>
            <a:endParaRPr lang="it-IT" sz="1400" dirty="0">
              <a:solidFill>
                <a:srgbClr val="002060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F4B9314-FB0F-5A77-7854-23A5E73FF92A}"/>
              </a:ext>
            </a:extLst>
          </p:cNvPr>
          <p:cNvSpPr txBox="1"/>
          <p:nvPr/>
        </p:nvSpPr>
        <p:spPr>
          <a:xfrm>
            <a:off x="3347037" y="5185151"/>
            <a:ext cx="231191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rgbClr val="D65700"/>
                </a:solidFill>
              </a:rPr>
              <a:t>348 HFB + 2874 HAB</a:t>
            </a:r>
          </a:p>
          <a:p>
            <a:r>
              <a:rPr lang="it-IT" sz="1400" dirty="0">
                <a:solidFill>
                  <a:srgbClr val="D65700"/>
                </a:solidFill>
              </a:rPr>
              <a:t>HB </a:t>
            </a:r>
            <a:r>
              <a:rPr lang="it-IT" sz="1400" dirty="0" err="1">
                <a:solidFill>
                  <a:srgbClr val="D65700"/>
                </a:solidFill>
              </a:rPr>
              <a:t>introns</a:t>
            </a:r>
            <a:r>
              <a:rPr lang="it-IT" sz="1400" dirty="0">
                <a:solidFill>
                  <a:srgbClr val="D65700"/>
                </a:solidFill>
              </a:rPr>
              <a:t> </a:t>
            </a:r>
            <a:r>
              <a:rPr lang="it-IT" sz="1400" dirty="0" err="1">
                <a:solidFill>
                  <a:srgbClr val="D65700"/>
                </a:solidFill>
              </a:rPr>
              <a:t>have</a:t>
            </a:r>
            <a:r>
              <a:rPr lang="it-IT" sz="1400" dirty="0">
                <a:solidFill>
                  <a:srgbClr val="D65700"/>
                </a:solidFill>
              </a:rPr>
              <a:t> comparable</a:t>
            </a:r>
          </a:p>
          <a:p>
            <a:r>
              <a:rPr lang="it-IT" sz="1400" dirty="0" err="1">
                <a:solidFill>
                  <a:srgbClr val="D65700"/>
                </a:solidFill>
              </a:rPr>
              <a:t>flanking</a:t>
            </a:r>
            <a:r>
              <a:rPr lang="it-IT" sz="1400" dirty="0">
                <a:solidFill>
                  <a:srgbClr val="D65700"/>
                </a:solidFill>
              </a:rPr>
              <a:t> </a:t>
            </a:r>
            <a:r>
              <a:rPr lang="it-IT" sz="1400" dirty="0" err="1">
                <a:solidFill>
                  <a:srgbClr val="D65700"/>
                </a:solidFill>
              </a:rPr>
              <a:t>intron</a:t>
            </a:r>
            <a:r>
              <a:rPr lang="it-IT" sz="1400" dirty="0">
                <a:solidFill>
                  <a:srgbClr val="D65700"/>
                </a:solidFill>
              </a:rPr>
              <a:t> </a:t>
            </a:r>
            <a:r>
              <a:rPr lang="it-IT" sz="1400" dirty="0" err="1">
                <a:solidFill>
                  <a:srgbClr val="D65700"/>
                </a:solidFill>
              </a:rPr>
              <a:t>distribution</a:t>
            </a:r>
            <a:r>
              <a:rPr lang="it-IT" sz="1400" dirty="0">
                <a:solidFill>
                  <a:srgbClr val="D65700"/>
                </a:solidFill>
              </a:rPr>
              <a:t> 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5B508E1-6F87-4710-283D-016A0B799D26}"/>
              </a:ext>
            </a:extLst>
          </p:cNvPr>
          <p:cNvSpPr txBox="1"/>
          <p:nvPr/>
        </p:nvSpPr>
        <p:spPr>
          <a:xfrm>
            <a:off x="6766143" y="2556653"/>
            <a:ext cx="13967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rgbClr val="C00000"/>
                </a:solidFill>
              </a:rPr>
              <a:t>1698 MB </a:t>
            </a:r>
            <a:r>
              <a:rPr lang="it-IT" sz="1400" dirty="0" err="1">
                <a:solidFill>
                  <a:srgbClr val="C00000"/>
                </a:solidFill>
              </a:rPr>
              <a:t>introns</a:t>
            </a:r>
            <a:endParaRPr lang="it-IT" sz="1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227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length</a:t>
            </a:r>
            <a:endParaRPr lang="it-IT" dirty="0">
              <a:solidFill>
                <a:srgbClr val="002060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5F9C552-A746-A6AA-1E55-6A85D3316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031846"/>
            <a:ext cx="11520000" cy="57600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37F68F81-3D3B-46A2-686C-66815B12BC90}"/>
              </a:ext>
            </a:extLst>
          </p:cNvPr>
          <p:cNvSpPr txBox="1"/>
          <p:nvPr/>
        </p:nvSpPr>
        <p:spPr>
          <a:xfrm>
            <a:off x="9130830" y="5372360"/>
            <a:ext cx="2725170" cy="646331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sz="1200" dirty="0"/>
              <a:t>Two-</a:t>
            </a:r>
            <a:r>
              <a:rPr lang="it-IT" sz="1200" dirty="0" err="1"/>
              <a:t>sided</a:t>
            </a:r>
            <a:r>
              <a:rPr lang="it-IT" sz="1200" dirty="0"/>
              <a:t> </a:t>
            </a:r>
            <a:r>
              <a:rPr lang="it-IT" sz="1200" dirty="0" err="1"/>
              <a:t>Fisher’s</a:t>
            </a:r>
            <a:r>
              <a:rPr lang="it-IT" sz="1200" dirty="0"/>
              <a:t> </a:t>
            </a:r>
            <a:r>
              <a:rPr lang="it-IT" sz="1200" dirty="0" err="1"/>
              <a:t>exact</a:t>
            </a:r>
            <a:r>
              <a:rPr lang="it-IT" sz="1200" dirty="0"/>
              <a:t> test</a:t>
            </a:r>
          </a:p>
          <a:p>
            <a:r>
              <a:rPr lang="it-IT" sz="1200" dirty="0"/>
              <a:t>*** P-</a:t>
            </a:r>
            <a:r>
              <a:rPr lang="it-IT" sz="1200" dirty="0" err="1"/>
              <a:t>value</a:t>
            </a:r>
            <a:r>
              <a:rPr lang="it-IT" sz="1200" dirty="0"/>
              <a:t> &lt; 1e-05</a:t>
            </a:r>
          </a:p>
          <a:p>
            <a:r>
              <a:rPr lang="it-IT" sz="1200" dirty="0"/>
              <a:t>Non-</a:t>
            </a:r>
            <a:r>
              <a:rPr lang="it-IT" sz="1200" dirty="0" err="1"/>
              <a:t>significant</a:t>
            </a:r>
            <a:r>
              <a:rPr lang="it-IT" sz="1200" dirty="0"/>
              <a:t> </a:t>
            </a:r>
            <a:r>
              <a:rPr lang="it-IT" sz="1200" dirty="0" err="1"/>
              <a:t>comparisons</a:t>
            </a:r>
            <a:r>
              <a:rPr lang="it-IT" sz="1200" dirty="0"/>
              <a:t> are </a:t>
            </a:r>
            <a:r>
              <a:rPr lang="it-IT" sz="1200" dirty="0" err="1"/>
              <a:t>omitted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366214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A49C3-75CB-44F5-AA67-0D5741B0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10515600" cy="700277"/>
          </a:xfrm>
        </p:spPr>
        <p:txBody>
          <a:bodyPr/>
          <a:lstStyle/>
          <a:p>
            <a:r>
              <a:rPr lang="it-IT" dirty="0">
                <a:solidFill>
                  <a:srgbClr val="002060"/>
                </a:solidFill>
              </a:rPr>
              <a:t>BS-</a:t>
            </a:r>
            <a:r>
              <a:rPr lang="it-IT" dirty="0" err="1">
                <a:solidFill>
                  <a:srgbClr val="002060"/>
                </a:solidFill>
              </a:rPr>
              <a:t>flanking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intron</a:t>
            </a:r>
            <a:r>
              <a:rPr lang="it-IT" dirty="0">
                <a:solidFill>
                  <a:srgbClr val="002060"/>
                </a:solidFill>
              </a:rPr>
              <a:t> </a:t>
            </a:r>
            <a:r>
              <a:rPr lang="it-IT" dirty="0" err="1">
                <a:solidFill>
                  <a:srgbClr val="002060"/>
                </a:solidFill>
              </a:rPr>
              <a:t>length</a:t>
            </a:r>
            <a:endParaRPr lang="it-IT" dirty="0">
              <a:solidFill>
                <a:srgbClr val="002060"/>
              </a:solidFill>
            </a:endParaRPr>
          </a:p>
        </p:txBody>
      </p:sp>
      <p:graphicFrame>
        <p:nvGraphicFramePr>
          <p:cNvPr id="12" name="Tabella 11">
            <a:extLst>
              <a:ext uri="{FF2B5EF4-FFF2-40B4-BE49-F238E27FC236}">
                <a16:creationId xmlns:a16="http://schemas.microsoft.com/office/drawing/2014/main" id="{338A55EF-1669-1E59-4CD0-CAEE778E42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5627277"/>
              </p:ext>
            </p:extLst>
          </p:nvPr>
        </p:nvGraphicFramePr>
        <p:xfrm>
          <a:off x="1655311" y="1818134"/>
          <a:ext cx="8825272" cy="32217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059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1657">
                  <a:extLst>
                    <a:ext uri="{9D8B030D-6E8A-4147-A177-3AD203B41FA5}">
                      <a16:colId xmlns:a16="http://schemas.microsoft.com/office/drawing/2014/main" val="1090434250"/>
                    </a:ext>
                  </a:extLst>
                </a:gridCol>
                <a:gridCol w="25975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70126">
                  <a:extLst>
                    <a:ext uri="{9D8B030D-6E8A-4147-A177-3AD203B41FA5}">
                      <a16:colId xmlns:a16="http://schemas.microsoft.com/office/drawing/2014/main" val="1596929634"/>
                    </a:ext>
                  </a:extLst>
                </a:gridCol>
              </a:tblGrid>
              <a:tr h="478532">
                <a:tc>
                  <a:txBody>
                    <a:bodyPr/>
                    <a:lstStyle/>
                    <a:p>
                      <a:pPr algn="ctr"/>
                      <a:r>
                        <a:rPr lang="it-IT" sz="24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Contrast</a:t>
                      </a:r>
                      <a:endParaRPr lang="it-IT" sz="2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OR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95% Conf. </a:t>
                      </a:r>
                      <a:r>
                        <a:rPr lang="it-IT" sz="2400" b="1" dirty="0" err="1"/>
                        <a:t>Interval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P-</a:t>
                      </a:r>
                      <a:r>
                        <a:rPr lang="it-IT" sz="2400" b="1" dirty="0" err="1"/>
                        <a:t>value</a:t>
                      </a:r>
                      <a:endParaRPr lang="it-IT" sz="2400" b="1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100076"/>
                  </a:ext>
                </a:extLst>
              </a:tr>
              <a:tr h="3962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vs. HFB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1.864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1.446, 2.416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6.66e-07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375073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MB vs. 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2.231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u="none" dirty="0"/>
                        <a:t>1.961, 2.537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1.78e-35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MB vs. GW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7.012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6.079, 8.099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9.27e-168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HFB vs. HAB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1.112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0.885, 1.398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0" dirty="0"/>
                        <a:t>0.3639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38037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HFB vs. GW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4.343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3.499, 5.395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2.48e-40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2025729"/>
                  </a:ext>
                </a:extLst>
              </a:tr>
              <a:tr h="337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400" b="1" dirty="0"/>
                        <a:t>HAB vs.GW</a:t>
                      </a:r>
                    </a:p>
                  </a:txBody>
                  <a:tcPr anchor="ctr">
                    <a:solidFill>
                      <a:srgbClr val="E5FF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3.839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3.456, 4.265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b="1" dirty="0"/>
                        <a:t>9.33e-133</a:t>
                      </a:r>
                    </a:p>
                  </a:txBody>
                  <a:tcPr anchor="ctr"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347289"/>
                  </a:ext>
                </a:extLst>
              </a:tr>
            </a:tbl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8C6A4E2F-084A-2AD6-A7C4-F17A2BFB5EBF}"/>
              </a:ext>
            </a:extLst>
          </p:cNvPr>
          <p:cNvSpPr txBox="1"/>
          <p:nvPr/>
        </p:nvSpPr>
        <p:spPr>
          <a:xfrm>
            <a:off x="1655311" y="5243191"/>
            <a:ext cx="7641194" cy="830997"/>
          </a:xfrm>
          <a:prstGeom prst="rect">
            <a:avLst/>
          </a:prstGeom>
          <a:noFill/>
          <a:ln>
            <a:solidFill>
              <a:srgbClr val="006600"/>
            </a:solidFill>
          </a:ln>
        </p:spPr>
        <p:txBody>
          <a:bodyPr wrap="none" rtlCol="0">
            <a:spAutoFit/>
          </a:bodyPr>
          <a:lstStyle/>
          <a:p>
            <a:r>
              <a:rPr lang="it-IT" sz="1600" dirty="0"/>
              <a:t>Two-</a:t>
            </a:r>
            <a:r>
              <a:rPr lang="it-IT" sz="1600" dirty="0" err="1"/>
              <a:t>sided</a:t>
            </a:r>
            <a:r>
              <a:rPr lang="it-IT" sz="1600" dirty="0"/>
              <a:t> </a:t>
            </a:r>
            <a:r>
              <a:rPr lang="it-IT" sz="1600" dirty="0" err="1"/>
              <a:t>Fisher’s</a:t>
            </a:r>
            <a:r>
              <a:rPr lang="it-IT" sz="1600" dirty="0"/>
              <a:t> </a:t>
            </a:r>
            <a:r>
              <a:rPr lang="it-IT" sz="1600" dirty="0" err="1"/>
              <a:t>exact</a:t>
            </a:r>
            <a:r>
              <a:rPr lang="it-IT" sz="1600" dirty="0"/>
              <a:t> test. OR = </a:t>
            </a:r>
            <a:r>
              <a:rPr lang="it-IT" sz="1600" dirty="0" err="1"/>
              <a:t>odds</a:t>
            </a:r>
            <a:r>
              <a:rPr lang="it-IT" sz="1600" dirty="0"/>
              <a:t> ratio.</a:t>
            </a:r>
          </a:p>
          <a:p>
            <a:r>
              <a:rPr lang="it-IT" sz="1600" dirty="0" err="1"/>
              <a:t>All</a:t>
            </a:r>
            <a:r>
              <a:rPr lang="it-IT" sz="1600" dirty="0"/>
              <a:t> 2x2 contingency </a:t>
            </a:r>
            <a:r>
              <a:rPr lang="it-IT" sz="1600" dirty="0" err="1"/>
              <a:t>matrices</a:t>
            </a:r>
            <a:r>
              <a:rPr lang="it-IT" sz="1600" dirty="0"/>
              <a:t>, for </a:t>
            </a:r>
            <a:r>
              <a:rPr lang="it-IT" sz="1600" dirty="0" err="1"/>
              <a:t>each</a:t>
            </a:r>
            <a:r>
              <a:rPr lang="it-IT" sz="1600" dirty="0"/>
              <a:t> test, are </a:t>
            </a:r>
            <a:r>
              <a:rPr lang="it-IT" sz="1600" dirty="0" err="1"/>
              <a:t>built</a:t>
            </a:r>
            <a:r>
              <a:rPr lang="it-IT" sz="1600" dirty="0"/>
              <a:t> </a:t>
            </a:r>
            <a:r>
              <a:rPr lang="it-IT" sz="1600" dirty="0" err="1"/>
              <a:t>considering</a:t>
            </a:r>
            <a:r>
              <a:rPr lang="it-IT" sz="1600" dirty="0"/>
              <a:t> </a:t>
            </a:r>
            <a:r>
              <a:rPr lang="it-IT" sz="1600" dirty="0" err="1"/>
              <a:t>introns</a:t>
            </a:r>
            <a:r>
              <a:rPr lang="it-IT" sz="1600" dirty="0"/>
              <a:t> </a:t>
            </a:r>
            <a:r>
              <a:rPr lang="it-IT" sz="1600" dirty="0" err="1"/>
              <a:t>above</a:t>
            </a:r>
            <a:r>
              <a:rPr lang="it-IT" sz="1600" dirty="0"/>
              <a:t>/</a:t>
            </a:r>
            <a:r>
              <a:rPr lang="it-IT" sz="1600" dirty="0" err="1"/>
              <a:t>below</a:t>
            </a:r>
            <a:r>
              <a:rPr lang="it-IT" sz="1600" dirty="0"/>
              <a:t> the </a:t>
            </a:r>
          </a:p>
          <a:p>
            <a:r>
              <a:rPr lang="it-IT" sz="1600" dirty="0" err="1"/>
              <a:t>optimal</a:t>
            </a:r>
            <a:r>
              <a:rPr lang="it-IT" sz="1600" dirty="0"/>
              <a:t> (i.e., max Se, max Sp) </a:t>
            </a:r>
            <a:r>
              <a:rPr lang="it-IT" sz="1600" dirty="0" err="1"/>
              <a:t>length</a:t>
            </a:r>
            <a:r>
              <a:rPr lang="it-IT" sz="1600" dirty="0"/>
              <a:t> </a:t>
            </a:r>
            <a:r>
              <a:rPr lang="it-IT" sz="1600" dirty="0" err="1"/>
              <a:t>threshold</a:t>
            </a:r>
            <a:r>
              <a:rPr lang="it-IT" sz="1600" dirty="0"/>
              <a:t> in Group1 vs. Group0.</a:t>
            </a:r>
          </a:p>
        </p:txBody>
      </p:sp>
    </p:spTree>
    <p:extLst>
      <p:ext uri="{BB962C8B-B14F-4D97-AF65-F5344CB8AC3E}">
        <p14:creationId xmlns:p14="http://schemas.microsoft.com/office/powerpoint/2010/main" val="360753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Tema di Office">
  <a:themeElements>
    <a:clrScheme name="Impostazioni personalizzate 1">
      <a:dk1>
        <a:srgbClr val="001E62"/>
      </a:dk1>
      <a:lt1>
        <a:sysClr val="window" lastClr="FFFFFF"/>
      </a:lt1>
      <a:dk2>
        <a:srgbClr val="000000"/>
      </a:dk2>
      <a:lt2>
        <a:srgbClr val="9E9DBD"/>
      </a:lt2>
      <a:accent1>
        <a:srgbClr val="6CC24A"/>
      </a:accent1>
      <a:accent2>
        <a:srgbClr val="92C1E9"/>
      </a:accent2>
      <a:accent3>
        <a:srgbClr val="9B7793"/>
      </a:accent3>
      <a:accent4>
        <a:srgbClr val="ED8B00"/>
      </a:accent4>
      <a:accent5>
        <a:srgbClr val="F3D03E"/>
      </a:accent5>
      <a:accent6>
        <a:srgbClr val="001E62"/>
      </a:accent6>
      <a:hlink>
        <a:srgbClr val="00FFFF"/>
      </a:hlink>
      <a:folHlink>
        <a:srgbClr val="0003D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anchor="t">
        <a:normAutofit/>
      </a:bodyPr>
      <a:lstStyle>
        <a:defPPr>
          <a:defRPr sz="2400" dirty="0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2452</TotalTime>
  <Words>2136</Words>
  <Application>Microsoft Office PowerPoint</Application>
  <PresentationFormat>Widescreen</PresentationFormat>
  <Paragraphs>590</Paragraphs>
  <Slides>43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Symbol</vt:lpstr>
      <vt:lpstr>Office Theme</vt:lpstr>
      <vt:lpstr>Tema di Office</vt:lpstr>
      <vt:lpstr>Backsplicing analysis in medulloblastoma</vt:lpstr>
      <vt:lpstr>Presentazione standard di PowerPoint</vt:lpstr>
      <vt:lpstr>Backsplicing (BS) calling scheme</vt:lpstr>
      <vt:lpstr>Presentazione standard di PowerPoint</vt:lpstr>
      <vt:lpstr>Presentazione standard di PowerPoint</vt:lpstr>
      <vt:lpstr>Presentazione standard di PowerPoint</vt:lpstr>
      <vt:lpstr>BS-flanking intron length distribution</vt:lpstr>
      <vt:lpstr>BS-flanking intron length</vt:lpstr>
      <vt:lpstr>BS-flanking intron length</vt:lpstr>
      <vt:lpstr>BS-flanking intron length - results</vt:lpstr>
      <vt:lpstr>Presentazione standard di PowerPoint</vt:lpstr>
      <vt:lpstr>BS-flanking intron GC%</vt:lpstr>
      <vt:lpstr>BS-flanking intron GC%</vt:lpstr>
      <vt:lpstr>BS-flanking intron GC% - results</vt:lpstr>
      <vt:lpstr>Presentazione standard di PowerPoint</vt:lpstr>
      <vt:lpstr>Alu finding and selection</vt:lpstr>
      <vt:lpstr>BS-flanking intron Alu occurrence</vt:lpstr>
      <vt:lpstr>BS-flanking intron Alu enrichment</vt:lpstr>
      <vt:lpstr>BS-flanking intron Alu repeats - results</vt:lpstr>
      <vt:lpstr>Presentazione standard di PowerPoint</vt:lpstr>
      <vt:lpstr>BS splicing junction quantification scheme</vt:lpstr>
      <vt:lpstr>Differential splicing usage at BS introns</vt:lpstr>
      <vt:lpstr>Presentazione standard di PowerPoint</vt:lpstr>
      <vt:lpstr>Differential splicing usage at BS+ introns (intron-level analysis)</vt:lpstr>
      <vt:lpstr>Intron BS junction over-usage enrichment</vt:lpstr>
      <vt:lpstr>Presentazione standard di PowerPoint</vt:lpstr>
      <vt:lpstr>Oversplicing-Gene regulation association</vt:lpstr>
      <vt:lpstr>Backsplicing junction (BSJ) regulation - results</vt:lpstr>
      <vt:lpstr>Presentazione standard di PowerPoint</vt:lpstr>
      <vt:lpstr>Backsplicing-phenotype association</vt:lpstr>
      <vt:lpstr>Association model – robust binomial model</vt:lpstr>
      <vt:lpstr>Association model – possible further analyses</vt:lpstr>
      <vt:lpstr>Presentazione standard di PowerPoint</vt:lpstr>
      <vt:lpstr>STRING PPI network</vt:lpstr>
      <vt:lpstr>Top-enriched MEME motif in MB BS introns</vt:lpstr>
      <vt:lpstr>Up-regulated Low-GC Alu-enriched RNA-binding proteins (UNIPROT enrichment)</vt:lpstr>
      <vt:lpstr>Functional analysis - results</vt:lpstr>
      <vt:lpstr>Presentazione standard di PowerPoint</vt:lpstr>
      <vt:lpstr>BS-flanking intron length distribution</vt:lpstr>
      <vt:lpstr>BS-flanking intron length distribution</vt:lpstr>
      <vt:lpstr>Alu proportion (MB 149 vs. MB non-149)</vt:lpstr>
      <vt:lpstr>Backsplicing and transcriptional enrichment (MB 149 vs. MB non-149)</vt:lpstr>
      <vt:lpstr>149 MB-target DEGs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Fernando Palluzzi</dc:creator>
  <cp:lastModifiedBy>Fernando Palluzzi</cp:lastModifiedBy>
  <cp:revision>363</cp:revision>
  <dcterms:created xsi:type="dcterms:W3CDTF">2021-06-10T09:57:04Z</dcterms:created>
  <dcterms:modified xsi:type="dcterms:W3CDTF">2022-06-30T09:32:48Z</dcterms:modified>
</cp:coreProperties>
</file>